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59" r:id="rId4"/>
    <p:sldId id="262" r:id="rId5"/>
    <p:sldId id="263" r:id="rId6"/>
    <p:sldId id="265" r:id="rId7"/>
    <p:sldId id="266" r:id="rId8"/>
    <p:sldId id="268" r:id="rId9"/>
    <p:sldId id="269" r:id="rId10"/>
    <p:sldId id="270" r:id="rId11"/>
    <p:sldId id="279" r:id="rId12"/>
    <p:sldId id="273" r:id="rId13"/>
    <p:sldId id="274" r:id="rId14"/>
    <p:sldId id="275" r:id="rId15"/>
    <p:sldId id="276" r:id="rId16"/>
    <p:sldId id="277" r:id="rId17"/>
    <p:sldId id="278" r:id="rId18"/>
    <p:sldId id="271" r:id="rId19"/>
  </p:sldIdLst>
  <p:sldSz cx="9144000" cy="6858000" type="screen4x3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rgbClr val="8F8F8F"/>
        </a:solidFill>
        <a:latin typeface="Chantilly Bold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rgbClr val="8F8F8F"/>
        </a:solidFill>
        <a:latin typeface="Chantilly Bold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rgbClr val="8F8F8F"/>
        </a:solidFill>
        <a:latin typeface="Chantilly Bold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rgbClr val="8F8F8F"/>
        </a:solidFill>
        <a:latin typeface="Chantilly Bold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rgbClr val="8F8F8F"/>
        </a:solidFill>
        <a:latin typeface="Chantilly Bold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000" kern="1200">
        <a:solidFill>
          <a:srgbClr val="8F8F8F"/>
        </a:solidFill>
        <a:latin typeface="Chantilly Bold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000" kern="1200">
        <a:solidFill>
          <a:srgbClr val="8F8F8F"/>
        </a:solidFill>
        <a:latin typeface="Chantilly Bold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000" kern="1200">
        <a:solidFill>
          <a:srgbClr val="8F8F8F"/>
        </a:solidFill>
        <a:latin typeface="Chantilly Bold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000" kern="1200">
        <a:solidFill>
          <a:srgbClr val="8F8F8F"/>
        </a:solidFill>
        <a:latin typeface="Chantilly Bold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8F8F"/>
    <a:srgbClr val="A62427"/>
    <a:srgbClr val="386B9D"/>
    <a:srgbClr val="EE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8" d="100"/>
          <a:sy n="108" d="100"/>
        </p:scale>
        <p:origin x="-1344" y="-88"/>
      </p:cViewPr>
      <p:guideLst>
        <p:guide orient="horz" pos="2160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pitchFamily="-106" charset="0"/>
                <a:ea typeface="ＭＳ Ｐゴシック" pitchFamily="-106" charset="-128"/>
                <a:cs typeface="ＭＳ Ｐゴシック" pitchFamily="-10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pitchFamily="-106" charset="0"/>
                <a:ea typeface="ＭＳ Ｐゴシック" pitchFamily="-106" charset="-128"/>
                <a:cs typeface="ＭＳ Ｐゴシック" pitchFamily="-10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pitchFamily="-106" charset="0"/>
                <a:ea typeface="ＭＳ Ｐゴシック" pitchFamily="-106" charset="-128"/>
                <a:cs typeface="ＭＳ Ｐゴシック" pitchFamily="-10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AC51F8CD-3F6C-8544-8566-FC30714ED6E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23099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6" charset="0"/>
        <a:ea typeface="ＭＳ Ｐゴシック" pitchFamily="-10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6" charset="0"/>
        <a:ea typeface="ＭＳ Ｐゴシック" pitchFamily="-10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6" charset="0"/>
        <a:ea typeface="ＭＳ Ｐゴシック" pitchFamily="-10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6" charset="0"/>
        <a:ea typeface="ＭＳ Ｐゴシック" pitchFamily="-106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9185E618-EE0C-954B-8638-24FB2ADBDD26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1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53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9C85A8F7-B211-9540-A567-C604B9E5C9E1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2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74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ED84CE04-C963-CE44-A198-8C6C9D345F39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3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94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848E7CEE-0DE2-6B4E-8453-4D1A5F26162F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4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DB830513-C6B3-914C-8FB6-236192BF3145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5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35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CF6CE8D2-8D56-C143-8F15-D9B8F9685C01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6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56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5BDA5EC5-2852-C74A-BA57-03432AF2929E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7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76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096FE23D-78D0-F241-A87D-9B2FDE6B42C7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8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96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E1185532-1914-AA46-A372-B58D14963332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9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17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321DF25F-132A-4B46-B517-B595AD8A50F7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10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37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algn="r"/>
            <a:fld id="{0615082D-B8E3-B146-AFAA-8DAFBED66485}" type="slidenum">
              <a:rPr lang="de-DE" sz="1200">
                <a:solidFill>
                  <a:schemeClr val="tx1"/>
                </a:solidFill>
                <a:latin typeface="Arial" charset="0"/>
              </a:rPr>
              <a:pPr algn="r"/>
              <a:t>11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58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E80CD965-75DA-164C-B3F1-E1E60898B843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12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78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0AEBFD80-EA36-574F-962D-2ED1BE81ED23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13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7CFA20DF-3EE7-504C-9196-D24CF8D26E5A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14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19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CEAA3664-1314-C540-8FC9-41B2487E9EB0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15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40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40A6E738-A7A4-6648-A261-B5FE79656242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16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60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13505A36-FA6F-B248-B8AB-3A3A44D74CEA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17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8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fld id="{B130616A-F929-7C4D-83AF-A3EC13FB463C}" type="slidenum">
              <a:rPr lang="de-DE" sz="1200">
                <a:solidFill>
                  <a:schemeClr val="tx1"/>
                </a:solidFill>
                <a:latin typeface="Arial" charset="0"/>
              </a:rPr>
              <a:pPr/>
              <a:t>18</a:t>
            </a:fld>
            <a:endParaRPr lang="de-DE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0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de-DE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F9A16-0D92-994B-9BE7-9FC754B267C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6540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6ED57B-5B38-024B-A9C3-3505DCAAFC0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4943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0EE2B-B772-894F-B16E-FE59F46D315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2097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3ED95-8E58-7940-9350-1E246552CFD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4081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D0054-4432-BE46-A011-D16F836F8B2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607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95EEC-E94A-0847-9700-39E763314E5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196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87FA9-F51E-8A47-877B-0F410A24946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10108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4239F-574F-BC4C-85AE-B250A7007F1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1181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88924-8D3E-524A-AF8B-ECD9E462C8A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68177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E6B29-38EE-0A4A-B302-CFA8399564B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036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79EA8-670D-5448-ACE8-299A4CEF92D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2896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  <a:ea typeface="ＭＳ Ｐゴシック" pitchFamily="-106" charset="-128"/>
                <a:cs typeface="ＭＳ Ｐゴシック" pitchFamily="-10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+mn-lt"/>
                <a:ea typeface="ＭＳ Ｐゴシック" pitchFamily="-106" charset="-128"/>
                <a:cs typeface="ＭＳ Ｐゴシック" pitchFamily="-10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307DC1F0-E209-5042-865E-A79982A994C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6" charset="0"/>
          <a:ea typeface="ＭＳ Ｐゴシック" pitchFamily="-106" charset="-128"/>
          <a:cs typeface="ＭＳ Ｐゴシック" pitchFamily="-10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hyperlink" Target="http://player.casus.net/pmw2/app/homepage.html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sus.eu" TargetMode="External"/><Relationship Id="rId4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PPT_CASUS_Netz100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Rectangle 9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4339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4340" name="Rectangle 12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1</a:t>
            </a:r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4341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sp>
        <p:nvSpPr>
          <p:cNvPr id="14342" name="Text Box 19"/>
          <p:cNvSpPr txBox="1">
            <a:spLocks noChangeArrowheads="1"/>
          </p:cNvSpPr>
          <p:nvPr/>
        </p:nvSpPr>
        <p:spPr bwMode="auto">
          <a:xfrm>
            <a:off x="304800" y="1889125"/>
            <a:ext cx="85344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/>
            <a:r>
              <a:rPr lang="de-DE" sz="2800">
                <a:solidFill>
                  <a:srgbClr val="386B9D"/>
                </a:solidFill>
                <a:latin typeface="Arial" charset="0"/>
                <a:cs typeface="Arial" charset="0"/>
              </a:rPr>
              <a:t>E-Learning </a:t>
            </a:r>
            <a:r>
              <a:rPr lang="de-DE" sz="2800">
                <a:latin typeface="Arial" charset="0"/>
                <a:cs typeface="Arial" charset="0"/>
              </a:rPr>
              <a:t>&amp;</a:t>
            </a:r>
            <a:r>
              <a:rPr lang="de-DE" sz="2800">
                <a:solidFill>
                  <a:srgbClr val="386B9D"/>
                </a:solidFill>
                <a:latin typeface="Arial" charset="0"/>
                <a:cs typeface="Arial" charset="0"/>
              </a:rPr>
              <a:t> E-Teaching</a:t>
            </a:r>
          </a:p>
          <a:p>
            <a:pPr eaLnBrk="1" hangingPunct="1"/>
            <a:endParaRPr lang="de-DE" sz="2800">
              <a:latin typeface="Arial" charset="0"/>
              <a:cs typeface="Arial" charset="0"/>
            </a:endParaRPr>
          </a:p>
          <a:p>
            <a:pPr eaLnBrk="1" hangingPunct="1"/>
            <a:r>
              <a:rPr lang="de-DE" sz="2800">
                <a:latin typeface="Arial" charset="0"/>
                <a:cs typeface="Arial" charset="0"/>
              </a:rPr>
              <a:t>Herzlich Willkommen zum </a:t>
            </a:r>
          </a:p>
          <a:p>
            <a:pPr eaLnBrk="1" hangingPunct="1"/>
            <a:r>
              <a:rPr lang="de-DE" sz="2800">
                <a:latin typeface="Arial" charset="0"/>
                <a:cs typeface="Arial" charset="0"/>
              </a:rPr>
              <a:t>Autorensystem von CASUS!</a:t>
            </a:r>
            <a:endParaRPr lang="de-DE" sz="2800" b="1">
              <a:latin typeface="Arial" charset="0"/>
              <a:cs typeface="Arial" charset="0"/>
            </a:endParaRPr>
          </a:p>
          <a:p>
            <a:endParaRPr lang="de-DE" sz="2800">
              <a:latin typeface="Arial" charset="0"/>
              <a:cs typeface="Arial" charset="0"/>
            </a:endParaRPr>
          </a:p>
        </p:txBody>
      </p:sp>
      <p:grpSp>
        <p:nvGrpSpPr>
          <p:cNvPr id="14343" name="Gruppierung 8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14344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14345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D105C3CE-AE40-2E40-B31E-C26016A82F2B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1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6386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7D87A96B-D92D-D743-87FC-0156E3D7F43B}" type="slidenum">
              <a:rPr lang="de-DE" sz="1400">
                <a:solidFill>
                  <a:schemeClr val="bg1"/>
                </a:solidFill>
              </a:rPr>
              <a:pPr algn="ctr"/>
              <a:t>2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387" name="Text Box 8"/>
          <p:cNvSpPr txBox="1">
            <a:spLocks noChangeArrowheads="1"/>
          </p:cNvSpPr>
          <p:nvPr/>
        </p:nvSpPr>
        <p:spPr bwMode="auto">
          <a:xfrm>
            <a:off x="381000" y="1249363"/>
            <a:ext cx="85344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Autorensystem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16388" name="Picture 9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11"/>
          <p:cNvSpPr txBox="1">
            <a:spLocks noChangeArrowheads="1"/>
          </p:cNvSpPr>
          <p:nvPr/>
        </p:nvSpPr>
        <p:spPr bwMode="auto">
          <a:xfrm>
            <a:off x="381000" y="1981200"/>
            <a:ext cx="85344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/>
            <a:r>
              <a:rPr lang="de-DE" sz="1600">
                <a:latin typeface="Arial" charset="0"/>
                <a:cs typeface="Arial" charset="0"/>
              </a:rPr>
              <a:t>Mit dem webbasierten CASUS-Autorensystem können Sie ohne Einarbeitungszeit und in kürzester Zeit interaktive Lernfälle beispielsweise </a:t>
            </a:r>
            <a:br>
              <a:rPr lang="de-DE" sz="1600">
                <a:latin typeface="Arial" charset="0"/>
                <a:cs typeface="Arial" charset="0"/>
              </a:rPr>
            </a:br>
            <a:r>
              <a:rPr lang="de-DE" sz="1600">
                <a:latin typeface="Arial" charset="0"/>
                <a:cs typeface="Arial" charset="0"/>
              </a:rPr>
              <a:t>für den Einsatz im Unterricht in Aus-, Fort- und Weiterbildung erstellen.</a:t>
            </a:r>
          </a:p>
          <a:p>
            <a:pPr eaLnBrk="1" hangingPunct="1"/>
            <a:endParaRPr lang="de-DE" sz="1600">
              <a:latin typeface="Arial" charset="0"/>
              <a:cs typeface="Arial" charset="0"/>
            </a:endParaRPr>
          </a:p>
          <a:p>
            <a:pPr eaLnBrk="1" hangingPunct="1"/>
            <a:r>
              <a:rPr lang="de-DE" sz="1600">
                <a:latin typeface="Arial" charset="0"/>
                <a:cs typeface="Arial" charset="0"/>
              </a:rPr>
              <a:t>In dieser Kurzanleitung erhalten Sie einen ersten Überblick </a:t>
            </a:r>
            <a:br>
              <a:rPr lang="de-DE" sz="1600">
                <a:latin typeface="Arial" charset="0"/>
                <a:cs typeface="Arial" charset="0"/>
              </a:rPr>
            </a:br>
            <a:r>
              <a:rPr lang="de-DE" sz="1600">
                <a:latin typeface="Arial" charset="0"/>
                <a:cs typeface="Arial" charset="0"/>
              </a:rPr>
              <a:t>über die Möglichkeiten, die Ihnen das Autorensystem bietet:</a:t>
            </a:r>
          </a:p>
          <a:p>
            <a:pPr eaLnBrk="1" hangingPunct="1">
              <a:buFont typeface="Times" charset="0"/>
              <a:buChar char="•"/>
            </a:pPr>
            <a:endParaRPr lang="de-DE" sz="1600">
              <a:solidFill>
                <a:srgbClr val="386B9D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395288" y="3860800"/>
            <a:ext cx="8424862" cy="211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52425" indent="-352425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>
              <a:buClr>
                <a:srgbClr val="386B9D"/>
              </a:buClr>
              <a:buFont typeface="Wingdings" charset="0"/>
              <a:buChar char=""/>
            </a:pPr>
            <a:r>
              <a:rPr lang="de-DE" sz="1800">
                <a:solidFill>
                  <a:srgbClr val="386B9D"/>
                </a:solidFill>
                <a:latin typeface="Arial" charset="0"/>
                <a:cs typeface="Arial" charset="0"/>
              </a:rPr>
              <a:t>Anlegen eines neuen Kurses</a:t>
            </a:r>
          </a:p>
          <a:p>
            <a:pPr>
              <a:buClr>
                <a:srgbClr val="386B9D"/>
              </a:buClr>
              <a:buFont typeface="Wingdings" charset="0"/>
              <a:buChar char=""/>
            </a:pPr>
            <a:endParaRPr lang="de-DE" sz="1800">
              <a:solidFill>
                <a:srgbClr val="386B9D"/>
              </a:solidFill>
              <a:latin typeface="Arial" charset="0"/>
              <a:cs typeface="Arial" charset="0"/>
            </a:endParaRPr>
          </a:p>
          <a:p>
            <a:pPr>
              <a:buClr>
                <a:srgbClr val="386B9D"/>
              </a:buClr>
              <a:buFont typeface="Wingdings" charset="0"/>
              <a:buChar char=""/>
            </a:pPr>
            <a:r>
              <a:rPr lang="de-DE" sz="1800">
                <a:solidFill>
                  <a:srgbClr val="386B9D"/>
                </a:solidFill>
                <a:latin typeface="Arial" charset="0"/>
                <a:cs typeface="Arial" charset="0"/>
              </a:rPr>
              <a:t>Erstellung von Fällen mit Text, Aufgaben, </a:t>
            </a:r>
            <a:br>
              <a:rPr lang="de-DE" sz="1800">
                <a:solidFill>
                  <a:srgbClr val="386B9D"/>
                </a:solidFill>
                <a:latin typeface="Arial" charset="0"/>
                <a:cs typeface="Arial" charset="0"/>
              </a:rPr>
            </a:br>
            <a:r>
              <a:rPr lang="de-DE" sz="1800">
                <a:solidFill>
                  <a:srgbClr val="386B9D"/>
                </a:solidFill>
                <a:latin typeface="Arial" charset="0"/>
                <a:cs typeface="Arial" charset="0"/>
              </a:rPr>
              <a:t>Antwort- und Expertenkommentaren</a:t>
            </a:r>
          </a:p>
          <a:p>
            <a:pPr>
              <a:buClr>
                <a:srgbClr val="386B9D"/>
              </a:buClr>
              <a:buFont typeface="Wingdings" charset="0"/>
              <a:buChar char=""/>
            </a:pPr>
            <a:endParaRPr lang="de-DE" sz="1800">
              <a:solidFill>
                <a:srgbClr val="386B9D"/>
              </a:solidFill>
              <a:latin typeface="Arial" charset="0"/>
              <a:cs typeface="Arial" charset="0"/>
            </a:endParaRPr>
          </a:p>
          <a:p>
            <a:pPr>
              <a:buClr>
                <a:srgbClr val="386B9D"/>
              </a:buClr>
              <a:buFont typeface="Wingdings" charset="0"/>
              <a:buChar char=""/>
            </a:pPr>
            <a:r>
              <a:rPr lang="de-DE" sz="1800">
                <a:solidFill>
                  <a:srgbClr val="386B9D"/>
                </a:solidFill>
                <a:latin typeface="Arial" charset="0"/>
                <a:cs typeface="Arial" charset="0"/>
              </a:rPr>
              <a:t>Einbinden von Multimedia-Material, wie z.B. Bilder und Filme</a:t>
            </a:r>
          </a:p>
        </p:txBody>
      </p:sp>
      <p:sp>
        <p:nvSpPr>
          <p:cNvPr id="16391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6392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16393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16394" name="Gruppierung 17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16395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16396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B1B2C3BC-11CD-A547-9227-751F195A5948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2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8434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C324468A-1A96-F949-84FF-BAF21CC26BB8}" type="slidenum">
              <a:rPr lang="de-DE" sz="1400">
                <a:solidFill>
                  <a:schemeClr val="bg1"/>
                </a:solidFill>
              </a:rPr>
              <a:pPr algn="ctr"/>
              <a:t>3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8435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Login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18436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12" descr="Folie 2_Log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5559425" cy="3273425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2" name="Text Box 13"/>
          <p:cNvSpPr txBox="1">
            <a:spLocks noChangeArrowheads="1"/>
          </p:cNvSpPr>
          <p:nvPr/>
        </p:nvSpPr>
        <p:spPr bwMode="auto">
          <a:xfrm>
            <a:off x="6084888" y="1989138"/>
            <a:ext cx="2879725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marL="352425" indent="-352425">
              <a:buClr>
                <a:srgbClr val="386B9D"/>
              </a:buClr>
              <a:buFont typeface="Wingdings" charset="0"/>
              <a:buChar char=""/>
              <a:defRPr/>
            </a:pPr>
            <a:r>
              <a:rPr lang="de-DE" sz="1600" dirty="0" smtClean="0">
                <a:latin typeface="Arial"/>
                <a:cs typeface="Arial"/>
              </a:rPr>
              <a:t>Um zum CASUS Autorensystem zu gelangen gehen Sie zur CASUS Willkommensseite unter </a:t>
            </a:r>
            <a:r>
              <a:rPr lang="de-DE" sz="1600" dirty="0" smtClean="0">
                <a:latin typeface="Arial"/>
                <a:cs typeface="Arial"/>
                <a:hlinkClick r:id="rId5"/>
              </a:rPr>
              <a:t>http://player.casus.net</a:t>
            </a:r>
            <a:r>
              <a:rPr lang="de-DE" sz="1600" dirty="0" smtClean="0">
                <a:latin typeface="Arial"/>
                <a:cs typeface="Arial"/>
              </a:rPr>
              <a:t> . </a:t>
            </a:r>
          </a:p>
          <a:p>
            <a:pPr marL="352425" indent="-352425">
              <a:spcBef>
                <a:spcPts val="600"/>
              </a:spcBef>
              <a:buClr>
                <a:srgbClr val="386B9D"/>
              </a:buClr>
              <a:buFont typeface="Wingdings" charset="0"/>
              <a:buChar char=""/>
              <a:defRPr/>
            </a:pPr>
            <a:r>
              <a:rPr lang="de-DE" sz="1600" dirty="0" smtClean="0">
                <a:latin typeface="Arial"/>
                <a:cs typeface="Arial"/>
              </a:rPr>
              <a:t>Loggen Sie sich mit Ihren persönlichen Daten ein.</a:t>
            </a:r>
          </a:p>
          <a:p>
            <a:pPr marL="352425" indent="-352425">
              <a:spcBef>
                <a:spcPts val="600"/>
              </a:spcBef>
              <a:buClr>
                <a:srgbClr val="386B9D"/>
              </a:buClr>
              <a:buFont typeface="Wingdings" charset="0"/>
              <a:buChar char=""/>
              <a:defRPr/>
            </a:pPr>
            <a:r>
              <a:rPr lang="de-DE" sz="1600" dirty="0" smtClean="0">
                <a:latin typeface="Arial"/>
                <a:cs typeface="Arial"/>
              </a:rPr>
              <a:t>Nach dem Login werden Sie auf die Seite des Auswahlmenüs geleitet.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  <a:defRPr/>
            </a:pPr>
            <a:endParaRPr lang="de-DE" sz="1600" dirty="0" smtClean="0">
              <a:latin typeface="Arial"/>
              <a:cs typeface="Arial"/>
            </a:endParaRPr>
          </a:p>
        </p:txBody>
      </p:sp>
      <p:sp>
        <p:nvSpPr>
          <p:cNvPr id="18443" name="AutoShape 57"/>
          <p:cNvSpPr>
            <a:spLocks noChangeArrowheads="1"/>
          </p:cNvSpPr>
          <p:nvPr/>
        </p:nvSpPr>
        <p:spPr bwMode="auto">
          <a:xfrm rot="-8667533">
            <a:off x="3810000" y="3352800"/>
            <a:ext cx="1143000" cy="685800"/>
          </a:xfrm>
          <a:prstGeom prst="leftArrow">
            <a:avLst>
              <a:gd name="adj1" fmla="val 37500"/>
              <a:gd name="adj2" fmla="val 99606"/>
            </a:avLst>
          </a:prstGeom>
          <a:solidFill>
            <a:srgbClr val="386B9D">
              <a:alpha val="30196"/>
            </a:srgbClr>
          </a:solidFill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</p:spPr>
        <p:txBody>
          <a:bodyPr rot="10800000" wrap="none" lIns="90000" tIns="46800" rIns="90000" bIns="46800" anchor="ctr"/>
          <a:lstStyle/>
          <a:p>
            <a:pPr algn="ctr"/>
            <a:endParaRPr lang="de-DE"/>
          </a:p>
        </p:txBody>
      </p:sp>
      <p:sp>
        <p:nvSpPr>
          <p:cNvPr id="18440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8441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2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3" name="Gruppierung 16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18444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18445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45F6DC13-6EBE-FE4C-8D73-9E4E3437DB7E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3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0482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E7C8C3D4-89D6-AD41-8E5A-948A29D681A7}" type="slidenum">
              <a:rPr lang="de-DE" sz="1400">
                <a:solidFill>
                  <a:schemeClr val="bg1"/>
                </a:solidFill>
              </a:rPr>
              <a:pPr algn="ctr"/>
              <a:t>4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0483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Rectangle 10"/>
          <p:cNvSpPr>
            <a:spLocks noChangeArrowheads="1"/>
          </p:cNvSpPr>
          <p:nvPr/>
        </p:nvSpPr>
        <p:spPr bwMode="auto">
          <a:xfrm>
            <a:off x="381000" y="1905000"/>
            <a:ext cx="8382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pic>
        <p:nvPicPr>
          <p:cNvPr id="20485" name="Picture 14" descr="Folie 3_Auswahlmen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117725"/>
            <a:ext cx="5562600" cy="2225675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Text Box 20"/>
          <p:cNvSpPr txBox="1">
            <a:spLocks noChangeArrowheads="1"/>
          </p:cNvSpPr>
          <p:nvPr/>
        </p:nvSpPr>
        <p:spPr bwMode="auto">
          <a:xfrm>
            <a:off x="381000" y="1203325"/>
            <a:ext cx="85344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CASUS Autorensystem – Kurzanleitung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6172200" y="2057400"/>
            <a:ext cx="27432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marL="352425" indent="-352425">
              <a:buClr>
                <a:srgbClr val="386B9D"/>
              </a:buClr>
              <a:buFont typeface="Wingdings" charset="0"/>
              <a:buChar char=""/>
              <a:defRPr/>
            </a:pPr>
            <a:r>
              <a:rPr lang="de-DE" sz="1600" dirty="0" smtClean="0">
                <a:latin typeface="Arial"/>
                <a:cs typeface="Arial"/>
              </a:rPr>
              <a:t>Über den Link </a:t>
            </a:r>
            <a:r>
              <a:rPr lang="de-DE" sz="1600" dirty="0" smtClean="0">
                <a:solidFill>
                  <a:srgbClr val="386B9D"/>
                </a:solidFill>
                <a:latin typeface="Arial"/>
                <a:cs typeface="Arial"/>
              </a:rPr>
              <a:t>Autorenmodus</a:t>
            </a:r>
            <a:r>
              <a:rPr lang="de-DE" sz="1600" dirty="0" smtClean="0">
                <a:latin typeface="Arial"/>
                <a:cs typeface="Arial"/>
              </a:rPr>
              <a:t> wird das Autorensystem gestartet, und es können Fälle neu angelegt oder bearbeitet werden.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  <a:defRPr/>
            </a:pPr>
            <a:endParaRPr lang="de-DE" sz="1600" dirty="0" smtClean="0">
              <a:latin typeface="Arial"/>
              <a:cs typeface="Arial"/>
            </a:endParaRPr>
          </a:p>
        </p:txBody>
      </p:sp>
      <p:sp>
        <p:nvSpPr>
          <p:cNvPr id="20493" name="AutoShape 26"/>
          <p:cNvSpPr>
            <a:spLocks noChangeArrowheads="1"/>
          </p:cNvSpPr>
          <p:nvPr/>
        </p:nvSpPr>
        <p:spPr bwMode="auto">
          <a:xfrm rot="8667533" flipH="1">
            <a:off x="1524000" y="2362200"/>
            <a:ext cx="1143000" cy="685800"/>
          </a:xfrm>
          <a:prstGeom prst="leftArrow">
            <a:avLst>
              <a:gd name="adj1" fmla="val 37500"/>
              <a:gd name="adj2" fmla="val 99606"/>
            </a:avLst>
          </a:prstGeom>
          <a:solidFill>
            <a:srgbClr val="386B9D">
              <a:alpha val="30196"/>
            </a:srgbClr>
          </a:solidFill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</p:spPr>
        <p:txBody>
          <a:bodyPr rot="10800000" wrap="none" lIns="90000" tIns="46800" rIns="90000" bIns="46800" anchor="ctr"/>
          <a:lstStyle/>
          <a:p>
            <a:pPr algn="ctr"/>
            <a:endParaRPr lang="de-DE"/>
          </a:p>
        </p:txBody>
      </p:sp>
      <p:sp>
        <p:nvSpPr>
          <p:cNvPr id="20489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20491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2" name="Gruppierung 17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3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20494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A8924B9C-491E-0F48-861F-A3D5D3576907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4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/>
      <p:bldP spid="2049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2530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AD4CE5E0-D5FA-4444-B43A-3AE1AD407F29}" type="slidenum">
              <a:rPr lang="de-DE" sz="1400">
                <a:solidFill>
                  <a:schemeClr val="bg1"/>
                </a:solidFill>
              </a:rPr>
              <a:pPr algn="ctr"/>
              <a:t>5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2531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Seitenstruktur und Metadaten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22532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5" descr="Folie 4_Oberflächenstruktu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81200"/>
            <a:ext cx="3810000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044"/>
          <p:cNvGrpSpPr>
            <a:grpSpLocks/>
          </p:cNvGrpSpPr>
          <p:nvPr/>
        </p:nvGrpSpPr>
        <p:grpSpPr bwMode="auto">
          <a:xfrm>
            <a:off x="609600" y="1905000"/>
            <a:ext cx="8305800" cy="1600200"/>
            <a:chOff x="384" y="1248"/>
            <a:chExt cx="5232" cy="1008"/>
          </a:xfrm>
        </p:grpSpPr>
        <p:sp>
          <p:nvSpPr>
            <p:cNvPr id="22550" name="Text Box 22"/>
            <p:cNvSpPr txBox="1">
              <a:spLocks noChangeArrowheads="1"/>
            </p:cNvSpPr>
            <p:nvPr/>
          </p:nvSpPr>
          <p:spPr bwMode="auto">
            <a:xfrm>
              <a:off x="2784" y="1248"/>
              <a:ext cx="2832" cy="1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52425" indent="-3524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Die Oberflächen-Struktur des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Autorentools gliedert sich in einen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linken Navigationsrahmen</a:t>
              </a:r>
              <a:r>
                <a:rPr lang="de-DE" sz="1600">
                  <a:latin typeface="Arial" charset="0"/>
                  <a:cs typeface="Arial" charset="0"/>
                </a:rPr>
                <a:t>, in dem die Fallstruktur mit dem Fallnamen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angezeigt wird, </a:t>
              </a:r>
              <a:endParaRPr lang="de-DE" sz="1600">
                <a:solidFill>
                  <a:srgbClr val="386B9D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2551" name="AutoShape 43"/>
            <p:cNvSpPr>
              <a:spLocks noChangeArrowheads="1"/>
            </p:cNvSpPr>
            <p:nvPr/>
          </p:nvSpPr>
          <p:spPr bwMode="auto">
            <a:xfrm rot="-8667533" flipH="1" flipV="1">
              <a:off x="384" y="1488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</p:grpSp>
      <p:grpSp>
        <p:nvGrpSpPr>
          <p:cNvPr id="3" name="Group 1046"/>
          <p:cNvGrpSpPr>
            <a:grpSpLocks/>
          </p:cNvGrpSpPr>
          <p:nvPr/>
        </p:nvGrpSpPr>
        <p:grpSpPr bwMode="auto">
          <a:xfrm>
            <a:off x="533400" y="4038600"/>
            <a:ext cx="8359775" cy="1622425"/>
            <a:chOff x="336" y="2544"/>
            <a:chExt cx="5266" cy="1022"/>
          </a:xfrm>
        </p:grpSpPr>
        <p:sp>
          <p:nvSpPr>
            <p:cNvPr id="22548" name="Text Box 26"/>
            <p:cNvSpPr txBox="1">
              <a:spLocks noChangeArrowheads="1"/>
            </p:cNvSpPr>
            <p:nvPr/>
          </p:nvSpPr>
          <p:spPr bwMode="auto">
            <a:xfrm>
              <a:off x="2784" y="2654"/>
              <a:ext cx="2818" cy="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52425" indent="-3524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Mit Klick auf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Speichern</a:t>
              </a:r>
              <a:r>
                <a:rPr lang="de-DE" sz="1600">
                  <a:latin typeface="Arial" charset="0"/>
                  <a:cs typeface="Arial" charset="0"/>
                </a:rPr>
                <a:t> wird der Fallname in die linke Navigationsleiste übertragen und Sie erhalten die Möglichkeit, eine Kapitelstruktur anzulegen.</a:t>
              </a:r>
            </a:p>
          </p:txBody>
        </p:sp>
        <p:sp>
          <p:nvSpPr>
            <p:cNvPr id="22549" name="AutoShape 44"/>
            <p:cNvSpPr>
              <a:spLocks noChangeArrowheads="1"/>
            </p:cNvSpPr>
            <p:nvPr/>
          </p:nvSpPr>
          <p:spPr bwMode="auto">
            <a:xfrm rot="-8667533">
              <a:off x="336" y="2544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</p:grpSp>
      <p:grpSp>
        <p:nvGrpSpPr>
          <p:cNvPr id="4" name="Group 1045"/>
          <p:cNvGrpSpPr>
            <a:grpSpLocks/>
          </p:cNvGrpSpPr>
          <p:nvPr/>
        </p:nvGrpSpPr>
        <p:grpSpPr bwMode="auto">
          <a:xfrm>
            <a:off x="2743200" y="2590800"/>
            <a:ext cx="6172200" cy="2020888"/>
            <a:chOff x="1728" y="1632"/>
            <a:chExt cx="3888" cy="1273"/>
          </a:xfrm>
        </p:grpSpPr>
        <p:sp>
          <p:nvSpPr>
            <p:cNvPr id="22546" name="AutoShape 42"/>
            <p:cNvSpPr>
              <a:spLocks noChangeArrowheads="1"/>
            </p:cNvSpPr>
            <p:nvPr/>
          </p:nvSpPr>
          <p:spPr bwMode="auto">
            <a:xfrm rot="8667533" flipV="1">
              <a:off x="1728" y="1632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  <p:sp>
          <p:nvSpPr>
            <p:cNvPr id="22547" name="Text Box 45"/>
            <p:cNvSpPr txBox="1">
              <a:spLocks noChangeArrowheads="1"/>
            </p:cNvSpPr>
            <p:nvPr/>
          </p:nvSpPr>
          <p:spPr bwMode="auto">
            <a:xfrm>
              <a:off x="2784" y="1993"/>
              <a:ext cx="2832" cy="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52425" indent="-3524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und ein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rechtes Eingabefeld</a:t>
              </a:r>
              <a:r>
                <a:rPr lang="de-DE" sz="1600">
                  <a:latin typeface="Arial" charset="0"/>
                  <a:cs typeface="Arial" charset="0"/>
                </a:rPr>
                <a:t>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(den eigentlichen Editor), in dem die Metadaten des Falls sowie die Karteninhalte editiert werden können.</a:t>
              </a:r>
            </a:p>
          </p:txBody>
        </p:sp>
      </p:grpSp>
      <p:sp>
        <p:nvSpPr>
          <p:cNvPr id="22537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grpSp>
        <p:nvGrpSpPr>
          <p:cNvPr id="5" name="Group 46"/>
          <p:cNvGrpSpPr>
            <a:grpSpLocks/>
          </p:cNvGrpSpPr>
          <p:nvPr/>
        </p:nvGrpSpPr>
        <p:grpSpPr bwMode="auto">
          <a:xfrm>
            <a:off x="304800" y="5522913"/>
            <a:ext cx="3330575" cy="1219200"/>
            <a:chOff x="192" y="3264"/>
            <a:chExt cx="1968" cy="768"/>
          </a:xfrm>
        </p:grpSpPr>
        <p:sp>
          <p:nvSpPr>
            <p:cNvPr id="14383" name="Text Box 47"/>
            <p:cNvSpPr txBox="1">
              <a:spLocks noChangeArrowheads="1"/>
            </p:cNvSpPr>
            <p:nvPr/>
          </p:nvSpPr>
          <p:spPr bwMode="auto">
            <a:xfrm>
              <a:off x="192" y="3456"/>
              <a:ext cx="1968" cy="576"/>
            </a:xfrm>
            <a:prstGeom prst="rect">
              <a:avLst/>
            </a:prstGeom>
            <a:solidFill>
              <a:srgbClr val="EEEEEE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lang="de-DE" sz="1100" b="1" i="1" dirty="0" smtClean="0">
                  <a:latin typeface="Arial"/>
                  <a:cs typeface="Arial"/>
                </a:rPr>
                <a:t>Das Ausfüllen der Metadaten (z.B. Fachgebiet und Autorennamen) erleichtert die Suche in der Datenbank. Deswegen ist es hilfreich, die Felder möglichst vollständig ausfüllen.</a:t>
              </a:r>
            </a:p>
            <a:p>
              <a:pPr>
                <a:defRPr/>
              </a:pPr>
              <a:endParaRPr lang="de-DE" sz="1050" b="1" i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050" b="1" i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050" b="1" i="1" dirty="0" smtClean="0">
                <a:latin typeface="Arial"/>
                <a:cs typeface="Arial"/>
              </a:endParaRPr>
            </a:p>
          </p:txBody>
        </p:sp>
        <p:sp>
          <p:nvSpPr>
            <p:cNvPr id="14384" name="Text Box 48"/>
            <p:cNvSpPr txBox="1">
              <a:spLocks noChangeArrowheads="1"/>
            </p:cNvSpPr>
            <p:nvPr/>
          </p:nvSpPr>
          <p:spPr bwMode="auto">
            <a:xfrm>
              <a:off x="192" y="3264"/>
              <a:ext cx="1968" cy="192"/>
            </a:xfrm>
            <a:prstGeom prst="rect">
              <a:avLst/>
            </a:prstGeom>
            <a:solidFill>
              <a:srgbClr val="386B9D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Font typeface="Wingdings" charset="0"/>
                <a:buNone/>
                <a:defRPr/>
              </a:pPr>
              <a:r>
                <a:rPr lang="de-DE" sz="1100" b="1" dirty="0" smtClean="0">
                  <a:solidFill>
                    <a:schemeClr val="bg1"/>
                  </a:solidFill>
                  <a:latin typeface="Arial"/>
                  <a:cs typeface="Arial"/>
                </a:rPr>
                <a:t>TIPPS &amp; TRICKS!</a:t>
              </a:r>
              <a:endParaRPr lang="de-DE" sz="1100" b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600" b="1" dirty="0" smtClean="0">
                <a:latin typeface="Arial"/>
                <a:cs typeface="Arial"/>
              </a:endParaRPr>
            </a:p>
          </p:txBody>
        </p:sp>
      </p:grpSp>
      <p:sp>
        <p:nvSpPr>
          <p:cNvPr id="22539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22540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22541" name="Gruppierung 26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22542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22543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A6C2106C-57AB-2743-8713-F59D83EDF14D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5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4578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1CBB0344-088C-5B4E-B8CD-1F5F996A2E8E}" type="slidenum">
              <a:rPr lang="de-DE" sz="1400">
                <a:solidFill>
                  <a:schemeClr val="bg1"/>
                </a:solidFill>
              </a:rPr>
              <a:pPr algn="ctr"/>
              <a:t>6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4579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Fallstruktur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24580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5" name="Text Box 11"/>
          <p:cNvSpPr txBox="1">
            <a:spLocks noChangeArrowheads="1"/>
          </p:cNvSpPr>
          <p:nvPr/>
        </p:nvSpPr>
        <p:spPr bwMode="auto">
          <a:xfrm>
            <a:off x="5638800" y="1916113"/>
            <a:ext cx="3276600" cy="68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marL="268288" indent="-268288">
              <a:buClr>
                <a:srgbClr val="386B9D"/>
              </a:buClr>
              <a:defRPr/>
            </a:pPr>
            <a:r>
              <a:rPr lang="de-DE" sz="1600" dirty="0" smtClean="0">
                <a:solidFill>
                  <a:srgbClr val="386B9D"/>
                </a:solidFill>
                <a:latin typeface="Arial"/>
                <a:cs typeface="Arial"/>
                <a:sym typeface="Wingdings" charset="0"/>
              </a:rPr>
              <a:t> </a:t>
            </a:r>
            <a:r>
              <a:rPr lang="de-DE" sz="1600" dirty="0" smtClean="0">
                <a:latin typeface="Arial"/>
                <a:cs typeface="Arial"/>
              </a:rPr>
              <a:t>Die </a:t>
            </a:r>
            <a:r>
              <a:rPr lang="de-DE" sz="1600" dirty="0" smtClean="0">
                <a:solidFill>
                  <a:srgbClr val="386B9D"/>
                </a:solidFill>
                <a:latin typeface="Arial"/>
                <a:cs typeface="Arial"/>
              </a:rPr>
              <a:t>Fallstruktur</a:t>
            </a:r>
            <a:r>
              <a:rPr lang="de-DE" sz="1600" dirty="0" smtClean="0">
                <a:latin typeface="Arial"/>
                <a:cs typeface="Arial"/>
              </a:rPr>
              <a:t> kann aus bis zu drei Ebenen bestehen:</a:t>
            </a:r>
          </a:p>
          <a:p>
            <a:pPr eaLnBrk="1" hangingPunct="1">
              <a:defRPr/>
            </a:pPr>
            <a:endParaRPr lang="de-DE" sz="1600" dirty="0" smtClean="0">
              <a:solidFill>
                <a:srgbClr val="386B9D"/>
              </a:solidFill>
              <a:latin typeface="Arial"/>
              <a:cs typeface="Arial"/>
            </a:endParaRPr>
          </a:p>
        </p:txBody>
      </p:sp>
      <p:pic>
        <p:nvPicPr>
          <p:cNvPr id="24582" name="Picture 28" descr="Folie 5_Fallstruktur_Bild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011363"/>
            <a:ext cx="4859338" cy="2560637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044"/>
          <p:cNvGrpSpPr>
            <a:grpSpLocks/>
          </p:cNvGrpSpPr>
          <p:nvPr/>
        </p:nvGrpSpPr>
        <p:grpSpPr bwMode="auto">
          <a:xfrm>
            <a:off x="1262063" y="2274888"/>
            <a:ext cx="7653337" cy="1371600"/>
            <a:chOff x="795" y="1455"/>
            <a:chExt cx="4821" cy="864"/>
          </a:xfrm>
        </p:grpSpPr>
        <p:sp>
          <p:nvSpPr>
            <p:cNvPr id="24596" name="Text Box 33"/>
            <p:cNvSpPr txBox="1">
              <a:spLocks noChangeArrowheads="1"/>
            </p:cNvSpPr>
            <p:nvPr/>
          </p:nvSpPr>
          <p:spPr bwMode="auto">
            <a:xfrm>
              <a:off x="3552" y="1824"/>
              <a:ext cx="2064" cy="4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None/>
              </a:pPr>
              <a:r>
                <a:rPr lang="de-DE" sz="1600">
                  <a:latin typeface="Arial" charset="0"/>
                  <a:cs typeface="Arial" charset="0"/>
                </a:rPr>
                <a:t>1.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Kapitel</a:t>
              </a:r>
              <a:r>
                <a:rPr lang="de-DE" sz="1600">
                  <a:latin typeface="Arial" charset="0"/>
                  <a:cs typeface="Arial" charset="0"/>
                </a:rPr>
                <a:t>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    (= didaktische Einheiten)</a:t>
              </a:r>
            </a:p>
            <a:p>
              <a:pPr eaLnBrk="1" hangingPunct="1"/>
              <a:endParaRPr lang="de-DE" sz="1600">
                <a:latin typeface="Arial" charset="0"/>
                <a:cs typeface="Arial" charset="0"/>
              </a:endParaRPr>
            </a:p>
          </p:txBody>
        </p:sp>
        <p:sp>
          <p:nvSpPr>
            <p:cNvPr id="24597" name="AutoShape 36"/>
            <p:cNvSpPr>
              <a:spLocks noChangeArrowheads="1"/>
            </p:cNvSpPr>
            <p:nvPr/>
          </p:nvSpPr>
          <p:spPr bwMode="auto">
            <a:xfrm rot="8667533" flipH="1">
              <a:off x="795" y="1455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</p:grpSp>
      <p:grpSp>
        <p:nvGrpSpPr>
          <p:cNvPr id="3" name="Group 1045"/>
          <p:cNvGrpSpPr>
            <a:grpSpLocks/>
          </p:cNvGrpSpPr>
          <p:nvPr/>
        </p:nvGrpSpPr>
        <p:grpSpPr bwMode="auto">
          <a:xfrm>
            <a:off x="2133600" y="2549525"/>
            <a:ext cx="6781800" cy="1570038"/>
            <a:chOff x="1344" y="1628"/>
            <a:chExt cx="4272" cy="989"/>
          </a:xfrm>
        </p:grpSpPr>
        <p:sp>
          <p:nvSpPr>
            <p:cNvPr id="24594" name="Text Box 34"/>
            <p:cNvSpPr txBox="1">
              <a:spLocks noChangeArrowheads="1"/>
            </p:cNvSpPr>
            <p:nvPr/>
          </p:nvSpPr>
          <p:spPr bwMode="auto">
            <a:xfrm>
              <a:off x="3552" y="2270"/>
              <a:ext cx="2064" cy="3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r>
                <a:rPr lang="de-DE" sz="1600">
                  <a:latin typeface="Arial" charset="0"/>
                  <a:cs typeface="Arial" charset="0"/>
                </a:rPr>
                <a:t>2.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Unterkapitel</a:t>
              </a:r>
              <a:r>
                <a:rPr lang="de-DE" sz="1600">
                  <a:latin typeface="Arial" charset="0"/>
                  <a:cs typeface="Arial" charset="0"/>
                </a:rPr>
                <a:t> (optional)</a:t>
              </a:r>
            </a:p>
          </p:txBody>
        </p:sp>
        <p:sp>
          <p:nvSpPr>
            <p:cNvPr id="24595" name="AutoShape 37"/>
            <p:cNvSpPr>
              <a:spLocks noChangeArrowheads="1"/>
            </p:cNvSpPr>
            <p:nvPr/>
          </p:nvSpPr>
          <p:spPr bwMode="auto">
            <a:xfrm rot="8667533" flipH="1">
              <a:off x="1344" y="1628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</p:grpSp>
      <p:grpSp>
        <p:nvGrpSpPr>
          <p:cNvPr id="4" name="Group 1046"/>
          <p:cNvGrpSpPr>
            <a:grpSpLocks/>
          </p:cNvGrpSpPr>
          <p:nvPr/>
        </p:nvGrpSpPr>
        <p:grpSpPr bwMode="auto">
          <a:xfrm>
            <a:off x="1568450" y="3521075"/>
            <a:ext cx="7346950" cy="1778000"/>
            <a:chOff x="988" y="2240"/>
            <a:chExt cx="4628" cy="1120"/>
          </a:xfrm>
        </p:grpSpPr>
        <p:sp>
          <p:nvSpPr>
            <p:cNvPr id="24592" name="Text Box 35"/>
            <p:cNvSpPr txBox="1">
              <a:spLocks noChangeArrowheads="1"/>
            </p:cNvSpPr>
            <p:nvPr/>
          </p:nvSpPr>
          <p:spPr bwMode="auto">
            <a:xfrm>
              <a:off x="3552" y="2567"/>
              <a:ext cx="2064" cy="7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None/>
              </a:pPr>
              <a:r>
                <a:rPr lang="de-DE" sz="1600">
                  <a:latin typeface="Arial" charset="0"/>
                  <a:cs typeface="Arial" charset="0"/>
                </a:rPr>
                <a:t>3.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Bildschirmkarten</a:t>
              </a:r>
              <a:r>
                <a:rPr lang="de-DE" sz="1600">
                  <a:latin typeface="Arial" charset="0"/>
                  <a:cs typeface="Arial" charset="0"/>
                </a:rPr>
                <a:t>, die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    der Lernende im CASUS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    Lernsystem schließlich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    bearbeitet.</a:t>
              </a:r>
              <a:endParaRPr lang="de-DE" sz="1600">
                <a:solidFill>
                  <a:srgbClr val="386B9D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4593" name="AutoShape 39"/>
            <p:cNvSpPr>
              <a:spLocks noChangeArrowheads="1"/>
            </p:cNvSpPr>
            <p:nvPr/>
          </p:nvSpPr>
          <p:spPr bwMode="auto">
            <a:xfrm rot="-8667533" flipH="1" flipV="1">
              <a:off x="988" y="2240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</p:grp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24587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24588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24589" name="Gruppierung 24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24590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24591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7A7384D2-9127-CA4D-9E29-B50C5C996675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6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6626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11B3E215-481B-A341-BC8F-D96B69A313EF}" type="slidenum">
              <a:rPr lang="de-DE" sz="1400">
                <a:solidFill>
                  <a:schemeClr val="bg1"/>
                </a:solidFill>
              </a:rPr>
              <a:pPr algn="ctr"/>
              <a:t>7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6627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Fallstruktur – Kapitel/Unterkapitel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26628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10"/>
          <p:cNvSpPr>
            <a:spLocks noChangeArrowheads="1"/>
          </p:cNvSpPr>
          <p:nvPr/>
        </p:nvSpPr>
        <p:spPr bwMode="auto">
          <a:xfrm>
            <a:off x="381000" y="1905000"/>
            <a:ext cx="8382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pic>
        <p:nvPicPr>
          <p:cNvPr id="26630" name="Picture 14" descr="Folie 5_Fallstruktur_Bild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3048000" cy="1682750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0" name="Picture 20" descr="Folie 5_Fallstruktur_Bild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038600"/>
            <a:ext cx="3030538" cy="1597025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2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grpSp>
        <p:nvGrpSpPr>
          <p:cNvPr id="2" name="Group 48"/>
          <p:cNvGrpSpPr>
            <a:grpSpLocks/>
          </p:cNvGrpSpPr>
          <p:nvPr/>
        </p:nvGrpSpPr>
        <p:grpSpPr bwMode="auto">
          <a:xfrm>
            <a:off x="346075" y="5732463"/>
            <a:ext cx="5486400" cy="990600"/>
            <a:chOff x="240" y="3264"/>
            <a:chExt cx="1968" cy="741"/>
          </a:xfrm>
        </p:grpSpPr>
        <p:sp>
          <p:nvSpPr>
            <p:cNvPr id="20519" name="Text Box 39"/>
            <p:cNvSpPr txBox="1">
              <a:spLocks noChangeArrowheads="1"/>
            </p:cNvSpPr>
            <p:nvPr/>
          </p:nvSpPr>
          <p:spPr bwMode="auto">
            <a:xfrm>
              <a:off x="240" y="3456"/>
              <a:ext cx="1968" cy="549"/>
            </a:xfrm>
            <a:prstGeom prst="rect">
              <a:avLst/>
            </a:prstGeom>
            <a:solidFill>
              <a:srgbClr val="EEEEEE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lang="de-DE" sz="1100" b="1" i="1" dirty="0" smtClean="0">
                  <a:solidFill>
                    <a:srgbClr val="386B9D"/>
                  </a:solidFill>
                  <a:latin typeface="Arial"/>
                  <a:cs typeface="Arial"/>
                </a:rPr>
                <a:t>Elemente löschen</a:t>
              </a:r>
              <a:r>
                <a:rPr lang="de-DE" sz="1100" b="1" i="1" dirty="0" smtClean="0">
                  <a:latin typeface="Arial"/>
                  <a:cs typeface="Arial"/>
                </a:rPr>
                <a:t> können Sie über das Papierkorb-Symbol. Beim Löschen von Kapiteln bzw. Unterkapiteln werden jedoch auch alle untergeordneten Karten gelöscht! Der Vorgang kann nicht rückgängig gemacht werden.</a:t>
              </a: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050" b="1" i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050" b="1" i="1" dirty="0" smtClean="0">
                <a:latin typeface="Arial"/>
                <a:cs typeface="Arial"/>
              </a:endParaRPr>
            </a:p>
          </p:txBody>
        </p:sp>
        <p:sp>
          <p:nvSpPr>
            <p:cNvPr id="20520" name="Text Box 40"/>
            <p:cNvSpPr txBox="1">
              <a:spLocks noChangeArrowheads="1"/>
            </p:cNvSpPr>
            <p:nvPr/>
          </p:nvSpPr>
          <p:spPr bwMode="auto">
            <a:xfrm>
              <a:off x="240" y="3264"/>
              <a:ext cx="1968" cy="192"/>
            </a:xfrm>
            <a:prstGeom prst="rect">
              <a:avLst/>
            </a:prstGeom>
            <a:solidFill>
              <a:srgbClr val="386B9D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Font typeface="Wingdings" charset="0"/>
                <a:buNone/>
                <a:defRPr/>
              </a:pPr>
              <a:r>
                <a:rPr lang="de-DE" sz="1100" b="1" dirty="0" smtClean="0">
                  <a:solidFill>
                    <a:schemeClr val="bg1"/>
                  </a:solidFill>
                  <a:latin typeface="Arial"/>
                  <a:cs typeface="Arial"/>
                </a:rPr>
                <a:t>TIPPS &amp; TRICKS!</a:t>
              </a:r>
              <a:endParaRPr lang="de-DE" sz="1100" b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600" dirty="0" smtClean="0">
                <a:latin typeface="Arial"/>
                <a:cs typeface="Arial"/>
              </a:endParaRPr>
            </a:p>
          </p:txBody>
        </p:sp>
      </p:grpSp>
      <p:grpSp>
        <p:nvGrpSpPr>
          <p:cNvPr id="3" name="Group 1046"/>
          <p:cNvGrpSpPr>
            <a:grpSpLocks/>
          </p:cNvGrpSpPr>
          <p:nvPr/>
        </p:nvGrpSpPr>
        <p:grpSpPr bwMode="auto">
          <a:xfrm>
            <a:off x="1143000" y="1905000"/>
            <a:ext cx="7696200" cy="1981200"/>
            <a:chOff x="768" y="1200"/>
            <a:chExt cx="4848" cy="1248"/>
          </a:xfrm>
        </p:grpSpPr>
        <p:sp>
          <p:nvSpPr>
            <p:cNvPr id="26643" name="Text Box 18"/>
            <p:cNvSpPr txBox="1">
              <a:spLocks noChangeArrowheads="1"/>
            </p:cNvSpPr>
            <p:nvPr/>
          </p:nvSpPr>
          <p:spPr bwMode="auto">
            <a:xfrm>
              <a:off x="2400" y="1248"/>
              <a:ext cx="3216" cy="1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52425" indent="-3524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Der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Kapitelname</a:t>
              </a:r>
              <a:r>
                <a:rPr lang="de-DE" sz="1600">
                  <a:latin typeface="Arial" charset="0"/>
                  <a:cs typeface="Arial" charset="0"/>
                </a:rPr>
                <a:t> wird vergeben, indem Sie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auf „no name</a:t>
              </a:r>
              <a:r>
                <a:rPr lang="ja-JP" altLang="de-DE" sz="1600">
                  <a:latin typeface="Arial" charset="0"/>
                  <a:cs typeface="Arial" charset="0"/>
                </a:rPr>
                <a:t>“</a:t>
              </a:r>
              <a:r>
                <a:rPr lang="de-DE" altLang="ja-JP" sz="1600">
                  <a:latin typeface="Arial" charset="0"/>
                  <a:cs typeface="Arial" charset="0"/>
                </a:rPr>
                <a:t> klicken. Es öffnet sich die Bild-schirmkarte, auf der Sie den entsprechenden Kapitelnamen eintragen können und der nach </a:t>
              </a:r>
              <a:br>
                <a:rPr lang="de-DE" altLang="ja-JP" sz="1600">
                  <a:latin typeface="Arial" charset="0"/>
                  <a:cs typeface="Arial" charset="0"/>
                </a:rPr>
              </a:br>
              <a:r>
                <a:rPr lang="de-DE" altLang="ja-JP" sz="1600">
                  <a:latin typeface="Arial" charset="0"/>
                  <a:cs typeface="Arial" charset="0"/>
                </a:rPr>
                <a:t>dem Klick auf Speichern in die Navigations-</a:t>
              </a:r>
              <a:br>
                <a:rPr lang="de-DE" altLang="ja-JP" sz="1600">
                  <a:latin typeface="Arial" charset="0"/>
                  <a:cs typeface="Arial" charset="0"/>
                </a:rPr>
              </a:br>
              <a:r>
                <a:rPr lang="de-DE" altLang="ja-JP" sz="1600">
                  <a:latin typeface="Arial" charset="0"/>
                  <a:cs typeface="Arial" charset="0"/>
                </a:rPr>
                <a:t>leiste übertragen wird.</a:t>
              </a:r>
              <a:endParaRPr lang="de-DE" sz="1600">
                <a:latin typeface="Arial" charset="0"/>
                <a:cs typeface="Arial" charset="0"/>
              </a:endParaRPr>
            </a:p>
          </p:txBody>
        </p:sp>
        <p:sp>
          <p:nvSpPr>
            <p:cNvPr id="26644" name="AutoShape 46"/>
            <p:cNvSpPr>
              <a:spLocks noChangeArrowheads="1"/>
            </p:cNvSpPr>
            <p:nvPr/>
          </p:nvSpPr>
          <p:spPr bwMode="auto">
            <a:xfrm rot="8667533" flipH="1">
              <a:off x="768" y="1200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</p:grpSp>
      <p:grpSp>
        <p:nvGrpSpPr>
          <p:cNvPr id="4" name="Group 1047"/>
          <p:cNvGrpSpPr>
            <a:grpSpLocks/>
          </p:cNvGrpSpPr>
          <p:nvPr/>
        </p:nvGrpSpPr>
        <p:grpSpPr bwMode="auto">
          <a:xfrm>
            <a:off x="1524000" y="3810000"/>
            <a:ext cx="7239000" cy="2170113"/>
            <a:chOff x="1008" y="2425"/>
            <a:chExt cx="4560" cy="1367"/>
          </a:xfrm>
        </p:grpSpPr>
        <p:sp>
          <p:nvSpPr>
            <p:cNvPr id="26641" name="Text Box 27"/>
            <p:cNvSpPr txBox="1">
              <a:spLocks noChangeArrowheads="1"/>
            </p:cNvSpPr>
            <p:nvPr/>
          </p:nvSpPr>
          <p:spPr bwMode="auto">
            <a:xfrm>
              <a:off x="2400" y="2496"/>
              <a:ext cx="3168" cy="1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52425" indent="-3524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Ein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Unterkapitel</a:t>
              </a:r>
              <a:r>
                <a:rPr lang="de-DE" sz="1600">
                  <a:latin typeface="Arial" charset="0"/>
                  <a:cs typeface="Arial" charset="0"/>
                </a:rPr>
                <a:t> bzw. eine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neue Karte</a:t>
              </a:r>
              <a:r>
                <a:rPr lang="de-DE" sz="1600">
                  <a:latin typeface="Arial" charset="0"/>
                  <a:cs typeface="Arial" charset="0"/>
                </a:rPr>
                <a:t> wird angelegt, in dem Sie auf das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  <a:sym typeface="Zapf Dingbats" charset="0"/>
                </a:rPr>
                <a:t>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 -Symbol</a:t>
              </a:r>
              <a:r>
                <a:rPr lang="de-DE" sz="1600">
                  <a:latin typeface="Arial" charset="0"/>
                  <a:cs typeface="Arial" charset="0"/>
                </a:rPr>
                <a:t> neben dem Kapitelnamen klicken, zu dem eine Karte oder (Unter-)Kapitel hinzugefügt werden soll. In dem dann sichtbaren Popup-Menü können Sie das entsprechende Element auswählen. </a:t>
              </a:r>
            </a:p>
          </p:txBody>
        </p:sp>
        <p:sp>
          <p:nvSpPr>
            <p:cNvPr id="26642" name="AutoShape 47"/>
            <p:cNvSpPr>
              <a:spLocks noChangeArrowheads="1"/>
            </p:cNvSpPr>
            <p:nvPr/>
          </p:nvSpPr>
          <p:spPr bwMode="auto">
            <a:xfrm rot="8667533" flipH="1">
              <a:off x="1008" y="2425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</p:grpSp>
      <p:sp>
        <p:nvSpPr>
          <p:cNvPr id="26636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26637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26638" name="Gruppierung 25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26639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26640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9B0E84C3-1D88-6F47-BBCF-DC29EE993E45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7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8674" name="Rectangle 6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158C64C5-3E08-444F-9A6B-FE8679412BB4}" type="slidenum">
              <a:rPr lang="de-DE" sz="1400">
                <a:solidFill>
                  <a:schemeClr val="bg1"/>
                </a:solidFill>
              </a:rPr>
              <a:pPr algn="ctr"/>
              <a:t>8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8675" name="Text Box 8"/>
          <p:cNvSpPr txBox="1">
            <a:spLocks noChangeArrowheads="1"/>
          </p:cNvSpPr>
          <p:nvPr/>
        </p:nvSpPr>
        <p:spPr bwMode="auto">
          <a:xfrm>
            <a:off x="381000" y="1203325"/>
            <a:ext cx="8534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Fallstruktur – Bildschirmkarte</a:t>
            </a:r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28676" name="Picture 9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1" name="Text Box 13"/>
          <p:cNvSpPr txBox="1">
            <a:spLocks noChangeArrowheads="1"/>
          </p:cNvSpPr>
          <p:nvPr/>
        </p:nvSpPr>
        <p:spPr bwMode="auto">
          <a:xfrm>
            <a:off x="4648200" y="1981200"/>
            <a:ext cx="4191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marL="352425" indent="-352425">
              <a:buClr>
                <a:srgbClr val="386B9D"/>
              </a:buClr>
              <a:buFont typeface="Wingdings" charset="0"/>
              <a:buChar char=""/>
              <a:defRPr/>
            </a:pPr>
            <a:r>
              <a:rPr lang="de-DE" sz="1600" dirty="0" smtClean="0">
                <a:latin typeface="Arial"/>
                <a:cs typeface="Arial"/>
              </a:rPr>
              <a:t> Eine </a:t>
            </a:r>
            <a:r>
              <a:rPr lang="de-DE" sz="1600" dirty="0" smtClean="0">
                <a:solidFill>
                  <a:srgbClr val="386B9D"/>
                </a:solidFill>
                <a:latin typeface="Arial"/>
                <a:cs typeface="Arial"/>
              </a:rPr>
              <a:t>Karte</a:t>
            </a:r>
            <a:r>
              <a:rPr lang="de-DE" sz="1600" dirty="0" smtClean="0">
                <a:latin typeface="Arial"/>
                <a:cs typeface="Arial"/>
              </a:rPr>
              <a:t> beinhaltet folgende Elemente:</a:t>
            </a:r>
          </a:p>
          <a:p>
            <a:pPr>
              <a:buClr>
                <a:srgbClr val="386B9D"/>
              </a:buClr>
              <a:buFont typeface="Wingdings" charset="0"/>
              <a:buNone/>
              <a:defRPr/>
            </a:pPr>
            <a:endParaRPr lang="de-DE" sz="1600" dirty="0" smtClean="0">
              <a:latin typeface="Arial"/>
              <a:cs typeface="Arial"/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de-DE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28678" name="Picture 2" descr="Folie 6_Kartenelemen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3987800" cy="4024313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050"/>
          <p:cNvGrpSpPr>
            <a:grpSpLocks/>
          </p:cNvGrpSpPr>
          <p:nvPr/>
        </p:nvGrpSpPr>
        <p:grpSpPr bwMode="auto">
          <a:xfrm>
            <a:off x="654050" y="1981200"/>
            <a:ext cx="8153400" cy="1219200"/>
            <a:chOff x="384" y="1248"/>
            <a:chExt cx="5136" cy="768"/>
          </a:xfrm>
        </p:grpSpPr>
        <p:sp>
          <p:nvSpPr>
            <p:cNvPr id="28695" name="Text Box 45"/>
            <p:cNvSpPr txBox="1">
              <a:spLocks noChangeArrowheads="1"/>
            </p:cNvSpPr>
            <p:nvPr/>
          </p:nvSpPr>
          <p:spPr bwMode="auto">
            <a:xfrm>
              <a:off x="2880" y="1776"/>
              <a:ext cx="2640" cy="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4508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 eaLnBrk="1" hangingPunct="1">
                <a:buFont typeface="Arial" charset="0"/>
                <a:buChar char="•"/>
              </a:pP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 Text</a:t>
              </a:r>
              <a:endParaRPr lang="de-DE" sz="160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8696" name="AutoShape 47"/>
            <p:cNvSpPr>
              <a:spLocks noChangeArrowheads="1"/>
            </p:cNvSpPr>
            <p:nvPr/>
          </p:nvSpPr>
          <p:spPr bwMode="auto">
            <a:xfrm rot="8667533" flipH="1">
              <a:off x="384" y="1248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/>
            </a:p>
          </p:txBody>
        </p:sp>
      </p:grpSp>
      <p:grpSp>
        <p:nvGrpSpPr>
          <p:cNvPr id="3" name="Group 1051"/>
          <p:cNvGrpSpPr>
            <a:grpSpLocks/>
          </p:cNvGrpSpPr>
          <p:nvPr/>
        </p:nvGrpSpPr>
        <p:grpSpPr bwMode="auto">
          <a:xfrm>
            <a:off x="2482850" y="1981200"/>
            <a:ext cx="6553200" cy="1600200"/>
            <a:chOff x="1536" y="1248"/>
            <a:chExt cx="4128" cy="1008"/>
          </a:xfrm>
        </p:grpSpPr>
        <p:sp>
          <p:nvSpPr>
            <p:cNvPr id="28693" name="AutoShape 46"/>
            <p:cNvSpPr>
              <a:spLocks noChangeArrowheads="1"/>
            </p:cNvSpPr>
            <p:nvPr/>
          </p:nvSpPr>
          <p:spPr bwMode="auto">
            <a:xfrm rot="-8667533">
              <a:off x="1536" y="1248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  <p:sp>
          <p:nvSpPr>
            <p:cNvPr id="28694" name="Text Box 52"/>
            <p:cNvSpPr txBox="1">
              <a:spLocks noChangeArrowheads="1"/>
            </p:cNvSpPr>
            <p:nvPr/>
          </p:nvSpPr>
          <p:spPr bwMode="auto">
            <a:xfrm>
              <a:off x="2880" y="2016"/>
              <a:ext cx="2784" cy="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4508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 eaLnBrk="1" hangingPunct="1">
                <a:buFont typeface="Arial" charset="0"/>
                <a:buChar char="•"/>
              </a:pP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 Multimediamaterial (Bilder oder Filme) </a:t>
              </a:r>
            </a:p>
          </p:txBody>
        </p:sp>
      </p:grpSp>
      <p:grpSp>
        <p:nvGrpSpPr>
          <p:cNvPr id="4" name="Group 1052"/>
          <p:cNvGrpSpPr>
            <a:grpSpLocks/>
          </p:cNvGrpSpPr>
          <p:nvPr/>
        </p:nvGrpSpPr>
        <p:grpSpPr bwMode="auto">
          <a:xfrm>
            <a:off x="746125" y="3182938"/>
            <a:ext cx="8289925" cy="1008062"/>
            <a:chOff x="442" y="2005"/>
            <a:chExt cx="5222" cy="635"/>
          </a:xfrm>
        </p:grpSpPr>
        <p:sp>
          <p:nvSpPr>
            <p:cNvPr id="28691" name="AutoShape 48"/>
            <p:cNvSpPr>
              <a:spLocks noChangeArrowheads="1"/>
            </p:cNvSpPr>
            <p:nvPr/>
          </p:nvSpPr>
          <p:spPr bwMode="auto">
            <a:xfrm rot="9280256" flipH="1">
              <a:off x="442" y="2005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  <p:sp>
          <p:nvSpPr>
            <p:cNvPr id="28692" name="Text Box 53"/>
            <p:cNvSpPr txBox="1">
              <a:spLocks noChangeArrowheads="1"/>
            </p:cNvSpPr>
            <p:nvPr/>
          </p:nvSpPr>
          <p:spPr bwMode="auto">
            <a:xfrm>
              <a:off x="2880" y="2256"/>
              <a:ext cx="2784" cy="3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4508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 eaLnBrk="1" hangingPunct="1">
                <a:buFont typeface="Arial" charset="0"/>
                <a:buChar char="•"/>
              </a:pP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 Aufgabe mit entsprechender  </a:t>
              </a:r>
              <a:b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</a:b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  Antwortmöglichkeit</a:t>
              </a:r>
            </a:p>
          </p:txBody>
        </p:sp>
      </p:grpSp>
      <p:grpSp>
        <p:nvGrpSpPr>
          <p:cNvPr id="5" name="Group 1053"/>
          <p:cNvGrpSpPr>
            <a:grpSpLocks/>
          </p:cNvGrpSpPr>
          <p:nvPr/>
        </p:nvGrpSpPr>
        <p:grpSpPr bwMode="auto">
          <a:xfrm>
            <a:off x="1127125" y="4267200"/>
            <a:ext cx="7908925" cy="1435100"/>
            <a:chOff x="682" y="2688"/>
            <a:chExt cx="4982" cy="904"/>
          </a:xfrm>
        </p:grpSpPr>
        <p:sp>
          <p:nvSpPr>
            <p:cNvPr id="28689" name="AutoShape 49"/>
            <p:cNvSpPr>
              <a:spLocks noChangeArrowheads="1"/>
            </p:cNvSpPr>
            <p:nvPr/>
          </p:nvSpPr>
          <p:spPr bwMode="auto">
            <a:xfrm rot="9246449" flipH="1" flipV="1">
              <a:off x="682" y="3160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  <p:sp>
          <p:nvSpPr>
            <p:cNvPr id="28690" name="Text Box 54"/>
            <p:cNvSpPr txBox="1">
              <a:spLocks noChangeArrowheads="1"/>
            </p:cNvSpPr>
            <p:nvPr/>
          </p:nvSpPr>
          <p:spPr bwMode="auto">
            <a:xfrm>
              <a:off x="2880" y="2688"/>
              <a:ext cx="2784" cy="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4508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 eaLnBrk="1" hangingPunct="1">
                <a:buFont typeface="Arial" charset="0"/>
                <a:buChar char="•"/>
              </a:pP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 Antwort- und Expertenkommentar</a:t>
              </a:r>
            </a:p>
          </p:txBody>
        </p:sp>
      </p:grpSp>
      <p:sp>
        <p:nvSpPr>
          <p:cNvPr id="28683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28684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28685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28686" name="Gruppierung 27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28687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28688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EA0E7BC1-1CF4-B343-85A1-450379F20F40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8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0722" name="Rectangle 6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0E19BB71-BBC9-B948-986E-33FB6297C44C}" type="slidenum">
              <a:rPr lang="de-DE" sz="1400">
                <a:solidFill>
                  <a:schemeClr val="bg1"/>
                </a:solidFill>
              </a:rPr>
              <a:pPr algn="ctr"/>
              <a:t>9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0723" name="Text Box 8"/>
          <p:cNvSpPr txBox="1">
            <a:spLocks noChangeArrowheads="1"/>
          </p:cNvSpPr>
          <p:nvPr/>
        </p:nvSpPr>
        <p:spPr bwMode="auto">
          <a:xfrm>
            <a:off x="381000" y="1203325"/>
            <a:ext cx="85344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Bildschirmkarte – Text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30724" name="Picture 9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Rectangle 11"/>
          <p:cNvSpPr>
            <a:spLocks noChangeArrowheads="1"/>
          </p:cNvSpPr>
          <p:nvPr/>
        </p:nvSpPr>
        <p:spPr bwMode="auto">
          <a:xfrm>
            <a:off x="381000" y="1905000"/>
            <a:ext cx="8382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pic>
        <p:nvPicPr>
          <p:cNvPr id="30726" name="Picture 22" descr="Folie 7_Texterstellu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800"/>
            <a:ext cx="5257800" cy="2233613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7" name="Text Box 25"/>
          <p:cNvSpPr txBox="1">
            <a:spLocks noChangeArrowheads="1"/>
          </p:cNvSpPr>
          <p:nvPr/>
        </p:nvSpPr>
        <p:spPr bwMode="auto">
          <a:xfrm>
            <a:off x="381000" y="4267200"/>
            <a:ext cx="8382000" cy="1371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52425" indent="-352425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>
              <a:buClr>
                <a:srgbClr val="386B9D"/>
              </a:buClr>
              <a:buFont typeface="Wingdings" charset="0"/>
              <a:buChar char=""/>
            </a:pPr>
            <a:r>
              <a:rPr lang="de-DE" sz="1600">
                <a:latin typeface="Arial" charset="0"/>
                <a:cs typeface="Arial" charset="0"/>
              </a:rPr>
              <a:t>Das </a:t>
            </a:r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Erstellen eines Textes</a:t>
            </a:r>
            <a:r>
              <a:rPr lang="de-DE" sz="1600">
                <a:latin typeface="Arial" charset="0"/>
                <a:cs typeface="Arial" charset="0"/>
              </a:rPr>
              <a:t> (z.B. Infotext, Aufgabe, Antwort- und Expertenkommentar) erfolgt mit Hilfe eines Editors, der an Word angelehnt ist und somit ein schnelles und intuitives Bearbeiten gewährleistet. Es stehen alle aus Word bekannten Funktionen zur Verfügung.</a:t>
            </a:r>
            <a:endParaRPr lang="de-DE" sz="16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30728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grpSp>
        <p:nvGrpSpPr>
          <p:cNvPr id="2" name="Group 43"/>
          <p:cNvGrpSpPr>
            <a:grpSpLocks/>
          </p:cNvGrpSpPr>
          <p:nvPr/>
        </p:nvGrpSpPr>
        <p:grpSpPr bwMode="auto">
          <a:xfrm>
            <a:off x="381000" y="5876925"/>
            <a:ext cx="3124200" cy="838200"/>
            <a:chOff x="240" y="3552"/>
            <a:chExt cx="1968" cy="528"/>
          </a:xfrm>
        </p:grpSpPr>
        <p:sp>
          <p:nvSpPr>
            <p:cNvPr id="28716" name="Text Box 44"/>
            <p:cNvSpPr txBox="1">
              <a:spLocks noChangeArrowheads="1"/>
            </p:cNvSpPr>
            <p:nvPr/>
          </p:nvSpPr>
          <p:spPr bwMode="auto">
            <a:xfrm>
              <a:off x="240" y="3744"/>
              <a:ext cx="1968" cy="336"/>
            </a:xfrm>
            <a:prstGeom prst="rect">
              <a:avLst/>
            </a:prstGeom>
            <a:solidFill>
              <a:srgbClr val="EEEEEE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lang="de-DE" sz="1100" b="1" i="1" dirty="0" smtClean="0">
                  <a:latin typeface="Arial"/>
                  <a:cs typeface="Arial"/>
                </a:rPr>
                <a:t>Nicht vergessen! Mit Speichern sichern Sie Ihre Texte, Ergänzungen, Änderungen, etc.</a:t>
              </a: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100" b="1" i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100" b="1" i="1" dirty="0" smtClean="0">
                <a:latin typeface="Arial"/>
                <a:cs typeface="Arial"/>
              </a:endParaRPr>
            </a:p>
          </p:txBody>
        </p:sp>
        <p:sp>
          <p:nvSpPr>
            <p:cNvPr id="28717" name="Text Box 45"/>
            <p:cNvSpPr txBox="1">
              <a:spLocks noChangeArrowheads="1"/>
            </p:cNvSpPr>
            <p:nvPr/>
          </p:nvSpPr>
          <p:spPr bwMode="auto">
            <a:xfrm>
              <a:off x="240" y="3552"/>
              <a:ext cx="1968" cy="192"/>
            </a:xfrm>
            <a:prstGeom prst="rect">
              <a:avLst/>
            </a:prstGeom>
            <a:solidFill>
              <a:srgbClr val="386B9D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Font typeface="Wingdings" charset="0"/>
                <a:buNone/>
                <a:defRPr/>
              </a:pPr>
              <a:r>
                <a:rPr lang="de-DE" sz="1100" b="1" dirty="0" smtClean="0">
                  <a:solidFill>
                    <a:schemeClr val="bg1"/>
                  </a:solidFill>
                  <a:latin typeface="Arial"/>
                  <a:cs typeface="Arial"/>
                </a:rPr>
                <a:t>TIPPS &amp; TRICKS!</a:t>
              </a:r>
              <a:endParaRPr lang="de-DE" sz="1100" b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600" b="1" dirty="0" smtClean="0">
                <a:latin typeface="Arial"/>
                <a:cs typeface="Arial"/>
              </a:endParaRPr>
            </a:p>
          </p:txBody>
        </p:sp>
      </p:grp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30731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30732" name="Gruppierung 19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30733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30734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B4AEC85C-0663-FF48-9504-E9FC74F28596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9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2770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78F60749-E358-6741-90D0-A903315E2ECA}" type="slidenum">
              <a:rPr lang="de-DE" sz="1400">
                <a:solidFill>
                  <a:schemeClr val="bg1"/>
                </a:solidFill>
              </a:rPr>
              <a:pPr algn="ctr"/>
              <a:t>10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2771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Bildschirmkarte – Hyperlinks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32772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Text Box 13"/>
          <p:cNvSpPr txBox="1">
            <a:spLocks noChangeArrowheads="1"/>
          </p:cNvSpPr>
          <p:nvPr/>
        </p:nvSpPr>
        <p:spPr bwMode="auto">
          <a:xfrm>
            <a:off x="4800600" y="1905000"/>
            <a:ext cx="4343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>
              <a:buClr>
                <a:srgbClr val="386B9D"/>
              </a:buClr>
            </a:pPr>
            <a:r>
              <a:rPr lang="de-DE" sz="1600">
                <a:latin typeface="Arial" charset="0"/>
                <a:cs typeface="Arial" charset="0"/>
              </a:rPr>
              <a:t>Es können im Text beispielsweise </a:t>
            </a:r>
            <a:br>
              <a:rPr lang="de-DE" sz="1600">
                <a:latin typeface="Arial" charset="0"/>
                <a:cs typeface="Arial" charset="0"/>
              </a:rPr>
            </a:br>
            <a:r>
              <a:rPr lang="de-DE" sz="1600">
                <a:latin typeface="Arial" charset="0"/>
                <a:cs typeface="Arial" charset="0"/>
              </a:rPr>
              <a:t>auch direkt </a:t>
            </a:r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Hyperlinks</a:t>
            </a:r>
            <a:r>
              <a:rPr lang="de-DE" sz="1600">
                <a:latin typeface="Arial" charset="0"/>
                <a:cs typeface="Arial" charset="0"/>
              </a:rPr>
              <a:t> auf verschiedene Quellen (z.B. Popup-Menü mit Text, Bilder, externe URL) angelegt werden. </a:t>
            </a:r>
            <a:br>
              <a:rPr lang="de-DE" sz="1600">
                <a:latin typeface="Arial" charset="0"/>
                <a:cs typeface="Arial" charset="0"/>
              </a:rPr>
            </a:br>
            <a:endParaRPr lang="de-DE" sz="16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30742" name="Picture 22" descr="Folie 8_Hyperlink_Bild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581400"/>
            <a:ext cx="3886200" cy="2528888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5" name="Picture 23" descr="Folie 8_Hyperlink_Bild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81200"/>
            <a:ext cx="3886200" cy="1419225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88" name="AutoShape 38"/>
          <p:cNvSpPr>
            <a:spLocks noChangeArrowheads="1"/>
          </p:cNvSpPr>
          <p:nvPr/>
        </p:nvSpPr>
        <p:spPr bwMode="auto">
          <a:xfrm rot="8667533" flipV="1">
            <a:off x="2987675" y="3840163"/>
            <a:ext cx="1143000" cy="685800"/>
          </a:xfrm>
          <a:prstGeom prst="leftArrow">
            <a:avLst>
              <a:gd name="adj1" fmla="val 37500"/>
              <a:gd name="adj2" fmla="val 99606"/>
            </a:avLst>
          </a:prstGeom>
          <a:solidFill>
            <a:srgbClr val="386B9D">
              <a:alpha val="30196"/>
            </a:srgbClr>
          </a:solidFill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de-DE" sz="1600">
              <a:latin typeface="Arial" charset="0"/>
              <a:cs typeface="Arial" charset="0"/>
            </a:endParaRPr>
          </a:p>
        </p:txBody>
      </p:sp>
      <p:sp>
        <p:nvSpPr>
          <p:cNvPr id="32789" name="Text Box 44"/>
          <p:cNvSpPr txBox="1">
            <a:spLocks noChangeArrowheads="1"/>
          </p:cNvSpPr>
          <p:nvPr/>
        </p:nvSpPr>
        <p:spPr bwMode="auto">
          <a:xfrm>
            <a:off x="4724400" y="4029075"/>
            <a:ext cx="41910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marL="365125" indent="-365125">
              <a:spcBef>
                <a:spcPts val="600"/>
              </a:spcBef>
              <a:buClr>
                <a:srgbClr val="386B9D"/>
              </a:buClr>
              <a:buFont typeface="Wingdings" charset="0"/>
              <a:buChar char=""/>
              <a:defRPr/>
            </a:pPr>
            <a:r>
              <a:rPr lang="de-DE" sz="1600" dirty="0" smtClean="0">
                <a:latin typeface="Arial"/>
                <a:cs typeface="Arial"/>
              </a:rPr>
              <a:t>Es öffnet sich ein neues Fenster mit </a:t>
            </a:r>
            <a:br>
              <a:rPr lang="de-DE" sz="1600" dirty="0" smtClean="0">
                <a:latin typeface="Arial"/>
                <a:cs typeface="Arial"/>
              </a:rPr>
            </a:br>
            <a:r>
              <a:rPr lang="de-DE" sz="1600" dirty="0" smtClean="0">
                <a:latin typeface="Arial"/>
                <a:cs typeface="Arial"/>
              </a:rPr>
              <a:t>dem Hyperlink-Editor.</a:t>
            </a:r>
          </a:p>
          <a:p>
            <a:pPr marL="365125" indent="-365125">
              <a:spcBef>
                <a:spcPts val="600"/>
              </a:spcBef>
              <a:buClr>
                <a:srgbClr val="386B9D"/>
              </a:buClr>
              <a:buFont typeface="Wingdings" charset="0"/>
              <a:buChar char=""/>
              <a:defRPr/>
            </a:pPr>
            <a:r>
              <a:rPr lang="de-DE" sz="1600" dirty="0" smtClean="0">
                <a:latin typeface="Arial"/>
                <a:cs typeface="Arial"/>
              </a:rPr>
              <a:t>Den Reiter mit dem entsprechend gewünschten Link anklicken, und wie </a:t>
            </a:r>
            <a:br>
              <a:rPr lang="de-DE" sz="1600" dirty="0" smtClean="0">
                <a:latin typeface="Arial"/>
                <a:cs typeface="Arial"/>
              </a:rPr>
            </a:br>
            <a:r>
              <a:rPr lang="de-DE" sz="1600" dirty="0" smtClean="0">
                <a:latin typeface="Arial"/>
                <a:cs typeface="Arial"/>
              </a:rPr>
              <a:t>hier im Beispiel den Text eingeben. </a:t>
            </a:r>
          </a:p>
          <a:p>
            <a:pPr marL="365125" indent="-365125">
              <a:spcBef>
                <a:spcPts val="600"/>
              </a:spcBef>
              <a:buClr>
                <a:srgbClr val="386B9D"/>
              </a:buClr>
              <a:buFont typeface="Wingdings" charset="0"/>
              <a:buChar char=""/>
              <a:defRPr/>
            </a:pPr>
            <a:r>
              <a:rPr lang="de-DE" sz="1600" dirty="0" smtClean="0">
                <a:latin typeface="Arial"/>
                <a:cs typeface="Arial"/>
              </a:rPr>
              <a:t>Mit „</a:t>
            </a:r>
            <a:r>
              <a:rPr lang="de-DE" sz="1600" dirty="0" smtClean="0">
                <a:solidFill>
                  <a:srgbClr val="386B9D"/>
                </a:solidFill>
                <a:latin typeface="Arial"/>
                <a:cs typeface="Arial"/>
              </a:rPr>
              <a:t>OK</a:t>
            </a:r>
            <a:r>
              <a:rPr lang="ja-JP" altLang="de-DE" sz="1600" dirty="0" smtClean="0">
                <a:latin typeface="Arial"/>
                <a:cs typeface="Arial"/>
              </a:rPr>
              <a:t>“</a:t>
            </a:r>
            <a:r>
              <a:rPr lang="de-DE" altLang="ja-JP" sz="1600" dirty="0" smtClean="0">
                <a:latin typeface="Arial"/>
                <a:cs typeface="Arial"/>
              </a:rPr>
              <a:t> bestätigen Sie Ihre Aktion </a:t>
            </a:r>
            <a:br>
              <a:rPr lang="de-DE" altLang="ja-JP" sz="1600" dirty="0" smtClean="0">
                <a:latin typeface="Arial"/>
                <a:cs typeface="Arial"/>
              </a:rPr>
            </a:br>
            <a:r>
              <a:rPr lang="de-DE" altLang="ja-JP" sz="1600" dirty="0" smtClean="0">
                <a:latin typeface="Arial"/>
                <a:cs typeface="Arial"/>
              </a:rPr>
              <a:t>und der Hyperlink ist gespeichert.</a:t>
            </a:r>
          </a:p>
          <a:p>
            <a:pPr>
              <a:spcBef>
                <a:spcPts val="600"/>
              </a:spcBef>
              <a:buClr>
                <a:srgbClr val="386B9D"/>
              </a:buClr>
              <a:buFont typeface="Wingdings" charset="0"/>
              <a:buChar char=""/>
              <a:defRPr/>
            </a:pPr>
            <a:endParaRPr lang="de-DE" sz="1600" dirty="0" smtClean="0">
              <a:latin typeface="Arial"/>
              <a:cs typeface="Arial"/>
            </a:endParaRPr>
          </a:p>
        </p:txBody>
      </p:sp>
      <p:grpSp>
        <p:nvGrpSpPr>
          <p:cNvPr id="3" name="Group 1052"/>
          <p:cNvGrpSpPr>
            <a:grpSpLocks/>
          </p:cNvGrpSpPr>
          <p:nvPr/>
        </p:nvGrpSpPr>
        <p:grpSpPr bwMode="auto">
          <a:xfrm>
            <a:off x="2492375" y="2978150"/>
            <a:ext cx="6575425" cy="679450"/>
            <a:chOff x="1570" y="1780"/>
            <a:chExt cx="4142" cy="428"/>
          </a:xfrm>
        </p:grpSpPr>
        <p:sp>
          <p:nvSpPr>
            <p:cNvPr id="2" name="Text Box 43"/>
            <p:cNvSpPr txBox="1">
              <a:spLocks noChangeArrowheads="1"/>
            </p:cNvSpPr>
            <p:nvPr/>
          </p:nvSpPr>
          <p:spPr bwMode="auto">
            <a:xfrm>
              <a:off x="2976" y="1872"/>
              <a:ext cx="2736" cy="3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65125" indent="-3651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Dazu erst den zu verlinkenden Begriff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im Text markieren, und</a:t>
              </a:r>
            </a:p>
          </p:txBody>
        </p:sp>
        <p:sp>
          <p:nvSpPr>
            <p:cNvPr id="32790" name="AutoShape 39"/>
            <p:cNvSpPr>
              <a:spLocks noChangeArrowheads="1"/>
            </p:cNvSpPr>
            <p:nvPr/>
          </p:nvSpPr>
          <p:spPr bwMode="auto">
            <a:xfrm rot="8667533" flipV="1">
              <a:off x="1570" y="1780"/>
              <a:ext cx="720" cy="384"/>
            </a:xfrm>
            <a:prstGeom prst="leftArrow">
              <a:avLst>
                <a:gd name="adj1" fmla="val 37500"/>
                <a:gd name="adj2" fmla="val 112057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</p:grpSp>
      <p:grpSp>
        <p:nvGrpSpPr>
          <p:cNvPr id="4" name="Group 1051"/>
          <p:cNvGrpSpPr>
            <a:grpSpLocks/>
          </p:cNvGrpSpPr>
          <p:nvPr/>
        </p:nvGrpSpPr>
        <p:grpSpPr bwMode="auto">
          <a:xfrm>
            <a:off x="1066800" y="2276475"/>
            <a:ext cx="7546975" cy="1752600"/>
            <a:chOff x="672" y="1392"/>
            <a:chExt cx="4754" cy="1104"/>
          </a:xfrm>
        </p:grpSpPr>
        <p:sp>
          <p:nvSpPr>
            <p:cNvPr id="32786" name="AutoShape 47"/>
            <p:cNvSpPr>
              <a:spLocks noChangeArrowheads="1"/>
            </p:cNvSpPr>
            <p:nvPr/>
          </p:nvSpPr>
          <p:spPr bwMode="auto">
            <a:xfrm rot="8667533" flipV="1">
              <a:off x="672" y="1392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  <p:sp>
          <p:nvSpPr>
            <p:cNvPr id="32787" name="Rectangle 1050"/>
            <p:cNvSpPr>
              <a:spLocks noChangeArrowheads="1"/>
            </p:cNvSpPr>
            <p:nvPr/>
          </p:nvSpPr>
          <p:spPr bwMode="auto">
            <a:xfrm>
              <a:off x="2928" y="2256"/>
              <a:ext cx="2498" cy="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/>
            <a:p>
              <a:pPr marL="365125" indent="-365125"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Im Editor auf das Symbol        klicken.</a:t>
              </a:r>
            </a:p>
          </p:txBody>
        </p:sp>
        <p:pic>
          <p:nvPicPr>
            <p:cNvPr id="5" name="Bild 4" descr="Bild 8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3" y="2259"/>
              <a:ext cx="238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780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32781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32782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32783" name="Gruppierung 26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32784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32785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3A31A98A-317B-A444-B47A-B39A103E575E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10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4818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BDE35F1E-7040-0A4E-8819-47672C39FBEE}" type="slidenum">
              <a:rPr lang="de-DE" sz="1400">
                <a:solidFill>
                  <a:schemeClr val="bg1"/>
                </a:solidFill>
              </a:rPr>
              <a:pPr algn="ctr"/>
              <a:t>11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4819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Fallstruktur – Multimedia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34820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Text Box 10"/>
          <p:cNvSpPr txBox="1">
            <a:spLocks noChangeArrowheads="1"/>
          </p:cNvSpPr>
          <p:nvPr/>
        </p:nvSpPr>
        <p:spPr bwMode="auto">
          <a:xfrm>
            <a:off x="3886200" y="1890713"/>
            <a:ext cx="48768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>
              <a:buClr>
                <a:srgbClr val="386B9D"/>
              </a:buClr>
            </a:pPr>
            <a:r>
              <a:rPr lang="de-DE" sz="1600">
                <a:latin typeface="Arial" charset="0"/>
                <a:cs typeface="Arial" charset="0"/>
              </a:rPr>
              <a:t>Es können bis zu </a:t>
            </a:r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12 Abbildungen</a:t>
            </a:r>
            <a:r>
              <a:rPr lang="de-DE" sz="1600" b="1">
                <a:latin typeface="Arial" charset="0"/>
                <a:cs typeface="Arial" charset="0"/>
              </a:rPr>
              <a:t> </a:t>
            </a:r>
            <a:r>
              <a:rPr lang="de-DE" sz="1600">
                <a:latin typeface="Arial" charset="0"/>
                <a:cs typeface="Arial" charset="0"/>
              </a:rPr>
              <a:t>(.jpg für Fotos, .gif für Tabellen oder Grafiken oder .png-Dateien) oder </a:t>
            </a:r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1 Film</a:t>
            </a:r>
            <a:r>
              <a:rPr lang="de-DE" sz="1600" b="1">
                <a:latin typeface="Arial" charset="0"/>
                <a:cs typeface="Arial" charset="0"/>
              </a:rPr>
              <a:t> </a:t>
            </a:r>
            <a:r>
              <a:rPr lang="de-DE" sz="1600">
                <a:latin typeface="Arial" charset="0"/>
                <a:cs typeface="Arial" charset="0"/>
              </a:rPr>
              <a:t>(.mov oder .mpeg) hochgeladen werden. Maximale Größe für ein Bild sind 1024x768 Pixel bzw. 1 MB. Ein </a:t>
            </a:r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Film</a:t>
            </a:r>
            <a:r>
              <a:rPr lang="de-DE" sz="1600">
                <a:latin typeface="Arial" charset="0"/>
                <a:cs typeface="Arial" charset="0"/>
              </a:rPr>
              <a:t> darf maximal 10 MB groß sein.</a:t>
            </a:r>
          </a:p>
          <a:p>
            <a:pPr>
              <a:buClr>
                <a:srgbClr val="386B9D"/>
              </a:buClr>
              <a:buFont typeface="Wingdings" charset="0"/>
              <a:buChar char=""/>
            </a:pPr>
            <a:endParaRPr lang="de-DE" sz="1600">
              <a:latin typeface="Arial" charset="0"/>
              <a:cs typeface="Arial" charset="0"/>
            </a:endParaRPr>
          </a:p>
        </p:txBody>
      </p:sp>
      <p:sp>
        <p:nvSpPr>
          <p:cNvPr id="34822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381000" y="5661025"/>
            <a:ext cx="3686175" cy="1039813"/>
            <a:chOff x="240" y="3504"/>
            <a:chExt cx="1968" cy="816"/>
          </a:xfrm>
        </p:grpSpPr>
        <p:sp>
          <p:nvSpPr>
            <p:cNvPr id="39979" name="Text Box 43"/>
            <p:cNvSpPr txBox="1">
              <a:spLocks noChangeArrowheads="1"/>
            </p:cNvSpPr>
            <p:nvPr/>
          </p:nvSpPr>
          <p:spPr bwMode="auto">
            <a:xfrm>
              <a:off x="240" y="3744"/>
              <a:ext cx="1968" cy="576"/>
            </a:xfrm>
            <a:prstGeom prst="rect">
              <a:avLst/>
            </a:prstGeom>
            <a:solidFill>
              <a:srgbClr val="EEEEEE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lang="de-DE" sz="1100" b="1" i="1" dirty="0" smtClean="0">
                  <a:latin typeface="Arial"/>
                  <a:cs typeface="Arial"/>
                </a:rPr>
                <a:t>Beim Einfügen von Bildern und Filmen nicht vergessen, vorher das Copyright zu klären bzw. ggf. das Einverständnis von Patienten einzuholen!</a:t>
              </a: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200" b="1" i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200" b="1" i="1" dirty="0" smtClean="0">
                <a:latin typeface="Arial"/>
                <a:cs typeface="Arial"/>
              </a:endParaRPr>
            </a:p>
          </p:txBody>
        </p:sp>
        <p:sp>
          <p:nvSpPr>
            <p:cNvPr id="39980" name="Text Box 44"/>
            <p:cNvSpPr txBox="1">
              <a:spLocks noChangeArrowheads="1"/>
            </p:cNvSpPr>
            <p:nvPr/>
          </p:nvSpPr>
          <p:spPr bwMode="auto">
            <a:xfrm>
              <a:off x="240" y="3504"/>
              <a:ext cx="1968" cy="212"/>
            </a:xfrm>
            <a:prstGeom prst="rect">
              <a:avLst/>
            </a:prstGeom>
            <a:solidFill>
              <a:srgbClr val="386B9D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Font typeface="Wingdings" charset="0"/>
                <a:buNone/>
                <a:defRPr/>
              </a:pPr>
              <a:r>
                <a:rPr lang="de-DE" sz="1100" b="1" dirty="0" smtClean="0">
                  <a:solidFill>
                    <a:schemeClr val="bg1"/>
                  </a:solidFill>
                  <a:latin typeface="Arial"/>
                  <a:cs typeface="Arial"/>
                </a:rPr>
                <a:t>TIPPS &amp; TRICKS!</a:t>
              </a:r>
              <a:endParaRPr lang="de-DE" sz="1100" b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100" b="1" dirty="0" smtClean="0">
                <a:latin typeface="Arial"/>
                <a:cs typeface="Arial"/>
              </a:endParaRPr>
            </a:p>
          </p:txBody>
        </p:sp>
      </p:grpSp>
      <p:pic>
        <p:nvPicPr>
          <p:cNvPr id="34824" name="Bild 11" descr="Bild 1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46" b="47986"/>
          <a:stretch>
            <a:fillRect/>
          </a:stretch>
        </p:blipFill>
        <p:spPr bwMode="auto">
          <a:xfrm>
            <a:off x="304800" y="1981200"/>
            <a:ext cx="3276600" cy="1781175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9" name="Text Box 19"/>
          <p:cNvSpPr txBox="1">
            <a:spLocks noChangeArrowheads="1"/>
          </p:cNvSpPr>
          <p:nvPr/>
        </p:nvSpPr>
        <p:spPr bwMode="auto">
          <a:xfrm>
            <a:off x="3886200" y="3786188"/>
            <a:ext cx="4953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65125" indent="-365125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>
              <a:buClr>
                <a:srgbClr val="386B9D"/>
              </a:buClr>
              <a:buFont typeface="Wingdings" charset="0"/>
              <a:buChar char=""/>
            </a:pPr>
            <a:r>
              <a:rPr lang="de-DE" sz="1600">
                <a:latin typeface="Arial" charset="0"/>
                <a:cs typeface="Arial" charset="0"/>
              </a:rPr>
              <a:t>Um ein Bild bzw. einen Film in Ihre Karte einzubinden, klicken Sie auf </a:t>
            </a:r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Hochladen</a:t>
            </a:r>
            <a:r>
              <a:rPr lang="de-DE" sz="1600">
                <a:latin typeface="Arial" charset="0"/>
                <a:cs typeface="Arial" charset="0"/>
              </a:rPr>
              <a:t>. </a:t>
            </a:r>
          </a:p>
        </p:txBody>
      </p:sp>
      <p:sp>
        <p:nvSpPr>
          <p:cNvPr id="34830" name="AutoShape 49"/>
          <p:cNvSpPr>
            <a:spLocks noChangeArrowheads="1"/>
          </p:cNvSpPr>
          <p:nvPr/>
        </p:nvSpPr>
        <p:spPr bwMode="auto">
          <a:xfrm rot="8667533" flipH="1">
            <a:off x="1600200" y="2438400"/>
            <a:ext cx="1143000" cy="685800"/>
          </a:xfrm>
          <a:prstGeom prst="leftArrow">
            <a:avLst>
              <a:gd name="adj1" fmla="val 37500"/>
              <a:gd name="adj2" fmla="val 99606"/>
            </a:avLst>
          </a:prstGeom>
          <a:solidFill>
            <a:srgbClr val="386B9D">
              <a:alpha val="30196"/>
            </a:srgbClr>
          </a:solidFill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</p:spPr>
        <p:txBody>
          <a:bodyPr rot="10800000" wrap="none" lIns="90000" tIns="46800" rIns="90000" bIns="46800" anchor="ctr"/>
          <a:lstStyle/>
          <a:p>
            <a:pPr algn="ctr"/>
            <a:endParaRPr lang="de-DE"/>
          </a:p>
        </p:txBody>
      </p:sp>
      <p:sp>
        <p:nvSpPr>
          <p:cNvPr id="34827" name="Rectangle 10"/>
          <p:cNvSpPr>
            <a:spLocks noChangeArrowheads="1"/>
          </p:cNvSpPr>
          <p:nvPr/>
        </p:nvSpPr>
        <p:spPr bwMode="auto">
          <a:xfrm>
            <a:off x="5257800" y="531813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34828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3" name="Gruppierung 22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4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34831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E9F74AAF-DD95-5B49-AF34-F052E2E7CBCD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11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9" grpId="0"/>
      <p:bldP spid="348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3"/>
          <p:cNvSpPr>
            <a:spLocks noChangeArrowheads="1"/>
          </p:cNvSpPr>
          <p:nvPr/>
        </p:nvSpPr>
        <p:spPr bwMode="auto">
          <a:xfrm>
            <a:off x="381000" y="6629400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400">
                <a:solidFill>
                  <a:srgbClr val="386B9D"/>
                </a:solidFill>
              </a:rPr>
              <a:t>www.instruct.de</a:t>
            </a:r>
          </a:p>
          <a:p>
            <a:pPr algn="ctr"/>
            <a:endParaRPr lang="de-DE" sz="24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8028A543-BEF5-B548-9087-38CB8295B14A}" type="slidenum">
              <a:rPr lang="de-DE" sz="1400">
                <a:solidFill>
                  <a:schemeClr val="bg1"/>
                </a:solidFill>
              </a:rPr>
              <a:pPr algn="ctr"/>
              <a:t>12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6868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Fallstruktur – Multimedia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36869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Text Box 23"/>
          <p:cNvSpPr txBox="1">
            <a:spLocks noChangeArrowheads="1"/>
          </p:cNvSpPr>
          <p:nvPr/>
        </p:nvSpPr>
        <p:spPr bwMode="auto">
          <a:xfrm>
            <a:off x="3048000" y="1752600"/>
            <a:ext cx="6019800" cy="609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65125" indent="-365125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>
              <a:buClr>
                <a:srgbClr val="386B9D"/>
              </a:buClr>
              <a:buFont typeface="Wingdings" charset="0"/>
              <a:buChar char=""/>
            </a:pPr>
            <a:r>
              <a:rPr lang="de-DE" sz="1600">
                <a:latin typeface="Arial" charset="0"/>
                <a:cs typeface="Arial" charset="0"/>
              </a:rPr>
              <a:t>Es öffnet sich ein neues Fenster, mit dem Sie Ihre Ordner nach Bildern durchsuchen können. </a:t>
            </a:r>
          </a:p>
          <a:p>
            <a:pPr>
              <a:buClr>
                <a:srgbClr val="386B9D"/>
              </a:buClr>
              <a:buFont typeface="Wingdings" charset="0"/>
              <a:buChar char=""/>
            </a:pPr>
            <a:endParaRPr lang="de-DE" sz="16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36871" name="Bild 18" descr="Folie 9_Bilder hochladen_Bild 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1" t="6308" r="61273" b="51234"/>
          <a:stretch>
            <a:fillRect/>
          </a:stretch>
        </p:blipFill>
        <p:spPr bwMode="auto">
          <a:xfrm>
            <a:off x="381000" y="1771650"/>
            <a:ext cx="24384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9" descr="Folie 9_Bilder hochladen_Bild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86200"/>
            <a:ext cx="2362200" cy="1304925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457325" y="4191000"/>
            <a:ext cx="7458075" cy="1606550"/>
            <a:chOff x="918" y="2684"/>
            <a:chExt cx="4698" cy="1012"/>
          </a:xfrm>
        </p:grpSpPr>
        <p:sp>
          <p:nvSpPr>
            <p:cNvPr id="36891" name="AutoShape 27"/>
            <p:cNvSpPr>
              <a:spLocks noChangeArrowheads="1"/>
            </p:cNvSpPr>
            <p:nvPr/>
          </p:nvSpPr>
          <p:spPr bwMode="auto">
            <a:xfrm rot="8667533" flipH="1">
              <a:off x="918" y="2684"/>
              <a:ext cx="726" cy="455"/>
            </a:xfrm>
            <a:prstGeom prst="leftArrow">
              <a:avLst>
                <a:gd name="adj1" fmla="val 37500"/>
                <a:gd name="adj2" fmla="val 95360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  <p:sp>
          <p:nvSpPr>
            <p:cNvPr id="36892" name="Text Box 10"/>
            <p:cNvSpPr txBox="1">
              <a:spLocks noChangeArrowheads="1"/>
            </p:cNvSpPr>
            <p:nvPr/>
          </p:nvSpPr>
          <p:spPr bwMode="auto">
            <a:xfrm>
              <a:off x="1872" y="2880"/>
              <a:ext cx="3744" cy="8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65125" indent="-3651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Die entsprechende Legende geben Sie in das Feld rechts neben dem hochgeladenen Multimedia-Element ein. Klicken Sie dann auf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Speichern</a:t>
              </a:r>
              <a:r>
                <a:rPr lang="de-DE" sz="1600">
                  <a:latin typeface="Arial" charset="0"/>
                  <a:cs typeface="Arial" charset="0"/>
                </a:rPr>
                <a:t>, um das Bild/den Film zu übernehmen.</a:t>
              </a:r>
              <a:endParaRPr lang="de-DE" sz="1600">
                <a:solidFill>
                  <a:schemeClr val="tx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3048000" y="3429000"/>
            <a:ext cx="2362200" cy="901700"/>
            <a:chOff x="1872" y="2208"/>
            <a:chExt cx="1488" cy="568"/>
          </a:xfrm>
        </p:grpSpPr>
        <p:pic>
          <p:nvPicPr>
            <p:cNvPr id="36889" name="Picture 25" descr="Folie 9_Bilder hochladen_Bild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2" y="2208"/>
              <a:ext cx="1488" cy="568"/>
            </a:xfrm>
            <a:prstGeom prst="rect">
              <a:avLst/>
            </a:prstGeom>
            <a:noFill/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890" name="AutoShape 42"/>
            <p:cNvSpPr>
              <a:spLocks noChangeArrowheads="1"/>
            </p:cNvSpPr>
            <p:nvPr/>
          </p:nvSpPr>
          <p:spPr bwMode="auto">
            <a:xfrm rot="8667533" flipH="1">
              <a:off x="2112" y="2208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/>
            </a:p>
          </p:txBody>
        </p:sp>
      </p:grpSp>
      <p:sp>
        <p:nvSpPr>
          <p:cNvPr id="36875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grpSp>
        <p:nvGrpSpPr>
          <p:cNvPr id="4" name="Group 32"/>
          <p:cNvGrpSpPr>
            <a:grpSpLocks/>
          </p:cNvGrpSpPr>
          <p:nvPr/>
        </p:nvGrpSpPr>
        <p:grpSpPr bwMode="auto">
          <a:xfrm>
            <a:off x="381000" y="5876925"/>
            <a:ext cx="4262438" cy="838200"/>
            <a:chOff x="240" y="3648"/>
            <a:chExt cx="3552" cy="528"/>
          </a:xfrm>
        </p:grpSpPr>
        <p:sp>
          <p:nvSpPr>
            <p:cNvPr id="27" name="Text Box 44"/>
            <p:cNvSpPr txBox="1">
              <a:spLocks noChangeArrowheads="1"/>
            </p:cNvSpPr>
            <p:nvPr/>
          </p:nvSpPr>
          <p:spPr bwMode="auto">
            <a:xfrm>
              <a:off x="240" y="3648"/>
              <a:ext cx="3552" cy="192"/>
            </a:xfrm>
            <a:prstGeom prst="rect">
              <a:avLst/>
            </a:prstGeom>
            <a:solidFill>
              <a:srgbClr val="386B9D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Font typeface="Wingdings" charset="0"/>
                <a:buNone/>
                <a:defRPr/>
              </a:pPr>
              <a:r>
                <a:rPr lang="de-DE" sz="1100" b="1" dirty="0" smtClean="0">
                  <a:solidFill>
                    <a:schemeClr val="bg1"/>
                  </a:solidFill>
                  <a:latin typeface="Arial"/>
                  <a:cs typeface="Arial"/>
                </a:rPr>
                <a:t>TIPPS &amp; TRICKS!</a:t>
              </a:r>
              <a:endParaRPr lang="de-DE" sz="1100" b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100" b="1" dirty="0" smtClean="0">
                <a:latin typeface="Arial"/>
                <a:cs typeface="Arial"/>
              </a:endParaRPr>
            </a:p>
          </p:txBody>
        </p:sp>
        <p:grpSp>
          <p:nvGrpSpPr>
            <p:cNvPr id="36886" name="Group 31"/>
            <p:cNvGrpSpPr>
              <a:grpSpLocks/>
            </p:cNvGrpSpPr>
            <p:nvPr/>
          </p:nvGrpSpPr>
          <p:grpSpPr bwMode="auto">
            <a:xfrm>
              <a:off x="240" y="3840"/>
              <a:ext cx="3552" cy="336"/>
              <a:chOff x="240" y="3840"/>
              <a:chExt cx="3552" cy="336"/>
            </a:xfrm>
          </p:grpSpPr>
          <p:sp>
            <p:nvSpPr>
              <p:cNvPr id="26" name="Text Box 43"/>
              <p:cNvSpPr txBox="1">
                <a:spLocks noChangeArrowheads="1"/>
              </p:cNvSpPr>
              <p:nvPr/>
            </p:nvSpPr>
            <p:spPr bwMode="auto">
              <a:xfrm>
                <a:off x="240" y="3840"/>
                <a:ext cx="3552" cy="336"/>
              </a:xfrm>
              <a:prstGeom prst="rect">
                <a:avLst/>
              </a:prstGeom>
              <a:solidFill>
                <a:srgbClr val="EEEEEE"/>
              </a:solidFill>
              <a:ln w="28575">
                <a:noFill/>
                <a:miter lim="800000"/>
                <a:headEnd/>
                <a:tailEnd/>
              </a:ln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p:spPr>
            <p:txBody>
              <a:bodyPr lIns="108000" tIns="72000" rIns="72000" bIns="0"/>
              <a:lstStyle>
                <a:lvl1pPr>
                  <a:defRPr sz="2000">
                    <a:solidFill>
                      <a:srgbClr val="8F8F8F"/>
                    </a:solidFill>
                    <a:latin typeface="Chantilly Bold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>
                  <a:defRPr sz="2000">
                    <a:solidFill>
                      <a:srgbClr val="8F8F8F"/>
                    </a:solidFill>
                    <a:latin typeface="Chantilly Bold" charset="0"/>
                    <a:ea typeface="ＭＳ Ｐゴシック" charset="0"/>
                  </a:defRPr>
                </a:lvl2pPr>
                <a:lvl3pPr>
                  <a:defRPr sz="2000">
                    <a:solidFill>
                      <a:srgbClr val="8F8F8F"/>
                    </a:solidFill>
                    <a:latin typeface="Chantilly Bold" charset="0"/>
                    <a:ea typeface="ＭＳ Ｐゴシック" charset="0"/>
                  </a:defRPr>
                </a:lvl3pPr>
                <a:lvl4pPr>
                  <a:defRPr sz="2000">
                    <a:solidFill>
                      <a:srgbClr val="8F8F8F"/>
                    </a:solidFill>
                    <a:latin typeface="Chantilly Bold" charset="0"/>
                    <a:ea typeface="ＭＳ Ｐゴシック" charset="0"/>
                  </a:defRPr>
                </a:lvl4pPr>
                <a:lvl5pPr>
                  <a:defRPr sz="2000">
                    <a:solidFill>
                      <a:srgbClr val="8F8F8F"/>
                    </a:solidFill>
                    <a:latin typeface="Chantilly Bold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rgbClr val="8F8F8F"/>
                    </a:solidFill>
                    <a:latin typeface="Chantilly Bold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rgbClr val="8F8F8F"/>
                    </a:solidFill>
                    <a:latin typeface="Chantilly Bold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rgbClr val="8F8F8F"/>
                    </a:solidFill>
                    <a:latin typeface="Chantilly Bold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rgbClr val="8F8F8F"/>
                    </a:solidFill>
                    <a:latin typeface="Chantilly Bold" charset="0"/>
                    <a:ea typeface="ＭＳ Ｐゴシック" charset="0"/>
                  </a:defRPr>
                </a:lvl9pPr>
              </a:lstStyle>
              <a:p>
                <a:pPr>
                  <a:defRPr/>
                </a:pPr>
                <a:r>
                  <a:rPr lang="de-DE" sz="1100" b="1" i="1" dirty="0" smtClean="0">
                    <a:latin typeface="Arial"/>
                    <a:cs typeface="Arial"/>
                  </a:rPr>
                  <a:t>Mit Hilfe des Bildeditors (   Edit) können Zusatzinformationen (Hot Spots, Hyperlinks, etc.) in Bilder eingebunden werden!</a:t>
                </a:r>
              </a:p>
              <a:p>
                <a:pPr eaLnBrk="1" hangingPunct="1">
                  <a:lnSpc>
                    <a:spcPct val="90000"/>
                  </a:lnSpc>
                  <a:buFont typeface="Wingdings" charset="0"/>
                  <a:buNone/>
                  <a:defRPr/>
                </a:pPr>
                <a:endParaRPr lang="de-DE" sz="1100" b="1" dirty="0" smtClean="0">
                  <a:latin typeface="Arial"/>
                  <a:cs typeface="Arial"/>
                </a:endParaRPr>
              </a:p>
              <a:p>
                <a:pPr eaLnBrk="1" hangingPunct="1">
                  <a:lnSpc>
                    <a:spcPct val="90000"/>
                  </a:lnSpc>
                  <a:buFont typeface="Wingdings" charset="0"/>
                  <a:buNone/>
                  <a:defRPr/>
                </a:pPr>
                <a:endParaRPr lang="de-DE" sz="1100" b="1" dirty="0" smtClean="0">
                  <a:latin typeface="Arial"/>
                  <a:cs typeface="Arial"/>
                </a:endParaRPr>
              </a:p>
            </p:txBody>
          </p:sp>
          <p:pic>
            <p:nvPicPr>
              <p:cNvPr id="36888" name="Bild 6" descr="http://player.instruct.de/author/data/files/media/default/prof_edit.gif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35" y="3930"/>
                <a:ext cx="78" cy="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7" name="Group 28"/>
          <p:cNvGrpSpPr>
            <a:grpSpLocks/>
          </p:cNvGrpSpPr>
          <p:nvPr/>
        </p:nvGrpSpPr>
        <p:grpSpPr bwMode="auto">
          <a:xfrm>
            <a:off x="1539875" y="2413000"/>
            <a:ext cx="7375525" cy="939800"/>
            <a:chOff x="922" y="1520"/>
            <a:chExt cx="4646" cy="592"/>
          </a:xfrm>
        </p:grpSpPr>
        <p:sp>
          <p:nvSpPr>
            <p:cNvPr id="36883" name="AutoShape 39"/>
            <p:cNvSpPr>
              <a:spLocks noChangeArrowheads="1"/>
            </p:cNvSpPr>
            <p:nvPr/>
          </p:nvSpPr>
          <p:spPr bwMode="auto">
            <a:xfrm rot="-8667533">
              <a:off x="922" y="1657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  <p:sp>
          <p:nvSpPr>
            <p:cNvPr id="36884" name="Rechteck 30"/>
            <p:cNvSpPr>
              <a:spLocks noChangeArrowheads="1"/>
            </p:cNvSpPr>
            <p:nvPr/>
          </p:nvSpPr>
          <p:spPr bwMode="auto">
            <a:xfrm>
              <a:off x="1872" y="1520"/>
              <a:ext cx="3696" cy="5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marL="365125" indent="-365125"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Markieren Sie das gewünschte Bild und klicken Sie auf Öffnen – die Bilddatei kann nun hochgeladen werden.</a:t>
              </a:r>
            </a:p>
          </p:txBody>
        </p:sp>
      </p:grpSp>
      <p:sp>
        <p:nvSpPr>
          <p:cNvPr id="36878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36879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36880" name="Gruppierung 30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36881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36882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C06C0DF2-B365-C747-B3A4-805B3956380A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12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8914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CE45B7C4-8DE7-8945-AB33-FD6669F89CA9}" type="slidenum">
              <a:rPr lang="de-DE" sz="1400">
                <a:solidFill>
                  <a:schemeClr val="bg1"/>
                </a:solidFill>
              </a:rPr>
              <a:pPr algn="ctr"/>
              <a:t>13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8915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Fallstruktur – Aufgaben/Antworttyp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38916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Bild 3" descr="Bild 8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81200"/>
            <a:ext cx="4191000" cy="3254375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447800" y="1905000"/>
            <a:ext cx="7467600" cy="2667000"/>
            <a:chOff x="912" y="1248"/>
            <a:chExt cx="4704" cy="1680"/>
          </a:xfrm>
        </p:grpSpPr>
        <p:sp>
          <p:nvSpPr>
            <p:cNvPr id="38925" name="Text Box 13"/>
            <p:cNvSpPr txBox="1">
              <a:spLocks noChangeArrowheads="1"/>
            </p:cNvSpPr>
            <p:nvPr/>
          </p:nvSpPr>
          <p:spPr bwMode="auto">
            <a:xfrm>
              <a:off x="3024" y="1248"/>
              <a:ext cx="2592" cy="1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65125" indent="-3651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Um eine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Aufgabe/Frage</a:t>
              </a:r>
              <a:r>
                <a:rPr lang="de-DE" sz="1600">
                  <a:latin typeface="Arial" charset="0"/>
                  <a:cs typeface="Arial" charset="0"/>
                </a:rPr>
                <a:t> bzw.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den entsprechenden </a:t>
              </a:r>
            </a:p>
            <a:p>
              <a:pPr>
                <a:spcBef>
                  <a:spcPts val="600"/>
                </a:spcBef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Antworttyp</a:t>
              </a:r>
              <a:r>
                <a:rPr lang="de-DE" sz="1600">
                  <a:latin typeface="Arial" charset="0"/>
                  <a:cs typeface="Arial" charset="0"/>
                </a:rPr>
                <a:t> einzugeben, klicken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Sie auf das Popup-Menü.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Es werden Ihnen die möglichen Antworttypen angezeigt. Durch Klick auf den ausgewählten Antworttyp öffnet sich die dazugehörige Bearbeitungsmaske.</a:t>
              </a:r>
            </a:p>
          </p:txBody>
        </p:sp>
        <p:sp>
          <p:nvSpPr>
            <p:cNvPr id="38926" name="AutoShape 23"/>
            <p:cNvSpPr>
              <a:spLocks noChangeArrowheads="1"/>
            </p:cNvSpPr>
            <p:nvPr/>
          </p:nvSpPr>
          <p:spPr bwMode="auto">
            <a:xfrm rot="-8667533" flipH="1" flipV="1">
              <a:off x="912" y="2496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de-DE">
                <a:latin typeface="Arial" charset="0"/>
                <a:cs typeface="Arial" charset="0"/>
              </a:endParaRPr>
            </a:p>
          </p:txBody>
        </p:sp>
      </p:grpSp>
      <p:sp>
        <p:nvSpPr>
          <p:cNvPr id="38919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38920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38921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38922" name="Gruppierung 16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38923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38924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070C7A77-9157-804E-9CF8-DF5775633C86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13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40962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E660C5CE-A021-5C4A-A046-639D8382A1B3}" type="slidenum">
              <a:rPr lang="de-DE" sz="1400">
                <a:solidFill>
                  <a:schemeClr val="bg1"/>
                </a:solidFill>
              </a:rPr>
              <a:pPr algn="ctr"/>
              <a:t>14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0963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Beispiel: Antworttyp Multiple-Choice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40964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14" descr="Folie 11_Multiple Choice Antwo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62200"/>
            <a:ext cx="3586163" cy="2895600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78" name="Text Box 11"/>
          <p:cNvSpPr txBox="1">
            <a:spLocks noChangeArrowheads="1"/>
          </p:cNvSpPr>
          <p:nvPr/>
        </p:nvSpPr>
        <p:spPr bwMode="auto">
          <a:xfrm>
            <a:off x="4343400" y="2286000"/>
            <a:ext cx="44196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65125" indent="-365125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>
              <a:spcBef>
                <a:spcPts val="600"/>
              </a:spcBef>
              <a:buClr>
                <a:srgbClr val="386B9D"/>
              </a:buClr>
              <a:buFont typeface="Wingdings" charset="0"/>
              <a:buChar char=""/>
            </a:pPr>
            <a:r>
              <a:rPr lang="de-DE" sz="1600">
                <a:latin typeface="Arial" charset="0"/>
                <a:cs typeface="Arial" charset="0"/>
              </a:rPr>
              <a:t>Wählen Sie </a:t>
            </a:r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"Multiple Choice-Antwort"</a:t>
            </a:r>
            <a:r>
              <a:rPr lang="de-DE" sz="1600">
                <a:latin typeface="Arial" charset="0"/>
                <a:cs typeface="Arial" charset="0"/>
              </a:rPr>
              <a:t> aus dem Pop-Up-Menü, es werden zunächst drei Antwortboxen vorgegeben. Nicht benötigte Zeilen können freigelassen werden. </a:t>
            </a:r>
          </a:p>
          <a:p>
            <a:pPr>
              <a:spcBef>
                <a:spcPts val="600"/>
              </a:spcBef>
              <a:buClr>
                <a:srgbClr val="386B9D"/>
              </a:buClr>
              <a:buFont typeface="Wingdings" charset="0"/>
              <a:buChar char=""/>
            </a:pPr>
            <a:r>
              <a:rPr lang="de-DE" sz="1600">
                <a:latin typeface="Arial" charset="0"/>
                <a:cs typeface="Arial" charset="0"/>
              </a:rPr>
              <a:t>Benötigen Sie weitere Antwortboxen, wählen Sie die Anzahl aus und klicken Sie auf </a:t>
            </a:r>
            <a:r>
              <a:rPr lang="de-DE" sz="1600">
                <a:solidFill>
                  <a:srgbClr val="026898"/>
                </a:solidFill>
                <a:latin typeface="Arial" charset="0"/>
                <a:cs typeface="Arial" charset="0"/>
              </a:rPr>
              <a:t>„Antwortmöglichkeiten hinzufügen</a:t>
            </a:r>
            <a:r>
              <a:rPr lang="ja-JP" altLang="de-DE" sz="1600">
                <a:solidFill>
                  <a:srgbClr val="026898"/>
                </a:solidFill>
                <a:latin typeface="Arial" charset="0"/>
                <a:cs typeface="Arial" charset="0"/>
              </a:rPr>
              <a:t>“</a:t>
            </a:r>
            <a:r>
              <a:rPr lang="de-DE" altLang="ja-JP" sz="1600">
                <a:latin typeface="Arial" charset="0"/>
                <a:cs typeface="Arial" charset="0"/>
              </a:rPr>
              <a:t>.</a:t>
            </a:r>
            <a:endParaRPr lang="de-DE" sz="1600">
              <a:latin typeface="Arial" charset="0"/>
              <a:cs typeface="Arial" charset="0"/>
            </a:endParaRPr>
          </a:p>
        </p:txBody>
      </p:sp>
      <p:sp>
        <p:nvSpPr>
          <p:cNvPr id="40979" name="AutoShape 15"/>
          <p:cNvSpPr>
            <a:spLocks noChangeArrowheads="1"/>
          </p:cNvSpPr>
          <p:nvPr/>
        </p:nvSpPr>
        <p:spPr bwMode="auto">
          <a:xfrm rot="-8667533" flipH="1" flipV="1">
            <a:off x="2101850" y="3544888"/>
            <a:ext cx="1120775" cy="792162"/>
          </a:xfrm>
          <a:prstGeom prst="leftArrow">
            <a:avLst>
              <a:gd name="adj1" fmla="val 37500"/>
              <a:gd name="adj2" fmla="val 84556"/>
            </a:avLst>
          </a:prstGeom>
          <a:solidFill>
            <a:srgbClr val="386B9D">
              <a:alpha val="30196"/>
            </a:srgbClr>
          </a:solidFill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de-DE"/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3070225" y="2701925"/>
            <a:ext cx="5845175" cy="2959100"/>
            <a:chOff x="1934" y="1654"/>
            <a:chExt cx="3682" cy="1864"/>
          </a:xfrm>
        </p:grpSpPr>
        <p:sp>
          <p:nvSpPr>
            <p:cNvPr id="2" name="AutoShape 17"/>
            <p:cNvSpPr>
              <a:spLocks noChangeArrowheads="1"/>
            </p:cNvSpPr>
            <p:nvPr/>
          </p:nvSpPr>
          <p:spPr bwMode="auto">
            <a:xfrm rot="8667533" flipH="1">
              <a:off x="1934" y="1654"/>
              <a:ext cx="706" cy="500"/>
            </a:xfrm>
            <a:prstGeom prst="leftArrow">
              <a:avLst>
                <a:gd name="adj1" fmla="val 37500"/>
                <a:gd name="adj2" fmla="val 84387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  <p:sp>
          <p:nvSpPr>
            <p:cNvPr id="40980" name="Text Box 18"/>
            <p:cNvSpPr txBox="1">
              <a:spLocks noChangeArrowheads="1"/>
            </p:cNvSpPr>
            <p:nvPr/>
          </p:nvSpPr>
          <p:spPr bwMode="auto">
            <a:xfrm>
              <a:off x="2736" y="2558"/>
              <a:ext cx="2880" cy="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65125" indent="-3651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Wenn Sie die Checkbox "Automatisches Anzeigen der Anzahl richtiger Antworten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im Player" anklicken, wird im Lernmodus angezeigt, welche und wie viele Antworten richtig sind.</a:t>
              </a:r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381000" y="4464050"/>
            <a:ext cx="8763000" cy="1936750"/>
            <a:chOff x="240" y="2764"/>
            <a:chExt cx="5424" cy="1220"/>
          </a:xfrm>
        </p:grpSpPr>
        <p:sp>
          <p:nvSpPr>
            <p:cNvPr id="40977" name="AutoShape 16"/>
            <p:cNvSpPr>
              <a:spLocks noChangeArrowheads="1"/>
            </p:cNvSpPr>
            <p:nvPr/>
          </p:nvSpPr>
          <p:spPr bwMode="auto">
            <a:xfrm rot="-8667533" flipH="1" flipV="1">
              <a:off x="381" y="2764"/>
              <a:ext cx="706" cy="499"/>
            </a:xfrm>
            <a:prstGeom prst="leftArrow">
              <a:avLst>
                <a:gd name="adj1" fmla="val 37500"/>
                <a:gd name="adj2" fmla="val 8455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de-DE">
                <a:latin typeface="Arial" charset="0"/>
                <a:cs typeface="Arial" charset="0"/>
              </a:endParaRPr>
            </a:p>
          </p:txBody>
        </p:sp>
        <p:sp>
          <p:nvSpPr>
            <p:cNvPr id="5" name="Text Box 19"/>
            <p:cNvSpPr txBox="1">
              <a:spLocks noChangeArrowheads="1"/>
            </p:cNvSpPr>
            <p:nvPr/>
          </p:nvSpPr>
          <p:spPr bwMode="auto">
            <a:xfrm>
              <a:off x="240" y="3600"/>
              <a:ext cx="5424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176213" indent="-176213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lnSpc>
                  <a:spcPct val="90000"/>
                </a:lnSpc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 In den Kästchen links neben den Antworten werden die Richtigen durch Anklicken markiert.</a:t>
              </a:r>
              <a:endParaRPr lang="de-DE" sz="160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40970" name="Text Box 25"/>
          <p:cNvSpPr txBox="1">
            <a:spLocks noChangeArrowheads="1"/>
          </p:cNvSpPr>
          <p:nvPr/>
        </p:nvSpPr>
        <p:spPr bwMode="auto">
          <a:xfrm>
            <a:off x="381000" y="1676400"/>
            <a:ext cx="6494463" cy="609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>
              <a:lnSpc>
                <a:spcPct val="90000"/>
              </a:lnSpc>
              <a:buClr>
                <a:srgbClr val="386B9D"/>
              </a:buClr>
            </a:pPr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Bei der Multiple-Choice-Antwort geben Sie die Anzahl der Antwortmöglichkeiten und die richtigen Antworten vor.</a:t>
            </a:r>
            <a:r>
              <a:rPr lang="de-DE" sz="160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0971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40972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40973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40974" name="Gruppierung 22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40975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40976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F60F0452-E792-D045-8168-A0892D0C5B60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14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43010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Fallstruktur – Antwortkommentar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43011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323850" y="5889625"/>
            <a:ext cx="5638800" cy="838200"/>
            <a:chOff x="240" y="3696"/>
            <a:chExt cx="3552" cy="528"/>
          </a:xfrm>
        </p:grpSpPr>
        <p:sp>
          <p:nvSpPr>
            <p:cNvPr id="14" name="Text Box 44"/>
            <p:cNvSpPr txBox="1">
              <a:spLocks noChangeArrowheads="1"/>
            </p:cNvSpPr>
            <p:nvPr/>
          </p:nvSpPr>
          <p:spPr bwMode="auto">
            <a:xfrm>
              <a:off x="240" y="3696"/>
              <a:ext cx="3552" cy="192"/>
            </a:xfrm>
            <a:prstGeom prst="rect">
              <a:avLst/>
            </a:prstGeom>
            <a:solidFill>
              <a:srgbClr val="386B9D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Font typeface="Wingdings" charset="0"/>
                <a:buNone/>
                <a:defRPr/>
              </a:pPr>
              <a:r>
                <a:rPr lang="de-DE" sz="1100" b="1" dirty="0" smtClean="0">
                  <a:solidFill>
                    <a:schemeClr val="bg1"/>
                  </a:solidFill>
                  <a:latin typeface="Arial"/>
                  <a:cs typeface="Arial"/>
                </a:rPr>
                <a:t>TIPPS &amp; TRICKS!</a:t>
              </a:r>
              <a:endParaRPr lang="de-DE" sz="1100" b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100" b="1" dirty="0" smtClean="0">
                <a:latin typeface="Arial"/>
                <a:cs typeface="Arial"/>
              </a:endParaRPr>
            </a:p>
          </p:txBody>
        </p:sp>
        <p:sp>
          <p:nvSpPr>
            <p:cNvPr id="15" name="Text Box 43"/>
            <p:cNvSpPr txBox="1">
              <a:spLocks noChangeArrowheads="1"/>
            </p:cNvSpPr>
            <p:nvPr/>
          </p:nvSpPr>
          <p:spPr bwMode="auto">
            <a:xfrm>
              <a:off x="240" y="3888"/>
              <a:ext cx="3552" cy="336"/>
            </a:xfrm>
            <a:prstGeom prst="rect">
              <a:avLst/>
            </a:prstGeom>
            <a:solidFill>
              <a:srgbClr val="EEEEEE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lang="de-DE" sz="1100" b="1" i="1" dirty="0" smtClean="0">
                  <a:latin typeface="Arial"/>
                  <a:cs typeface="Arial"/>
                </a:rPr>
                <a:t>Die </a:t>
              </a:r>
              <a:r>
                <a:rPr lang="de-DE" sz="1100" b="1" i="1" dirty="0" smtClean="0">
                  <a:solidFill>
                    <a:srgbClr val="386B9D"/>
                  </a:solidFill>
                  <a:latin typeface="Arial"/>
                  <a:cs typeface="Arial"/>
                </a:rPr>
                <a:t>Begründung der Lösung</a:t>
              </a:r>
              <a:r>
                <a:rPr lang="de-DE" sz="1100" b="1" i="1" dirty="0" smtClean="0">
                  <a:latin typeface="Arial"/>
                  <a:cs typeface="Arial"/>
                </a:rPr>
                <a:t> ist besonders wichtig, da die Lernenden erkennen sollen, warum Sie als Autor zu dieser Lösung gekommen sind. </a:t>
              </a: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100" b="1" i="1" dirty="0" smtClean="0">
                <a:latin typeface="Arial"/>
                <a:cs typeface="Arial"/>
              </a:endParaRPr>
            </a:p>
          </p:txBody>
        </p:sp>
      </p:grp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381000" y="4876800"/>
            <a:ext cx="83058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marL="365125" indent="-365125">
              <a:lnSpc>
                <a:spcPct val="90000"/>
              </a:lnSpc>
              <a:buClr>
                <a:srgbClr val="386B9D"/>
              </a:buClr>
              <a:buFont typeface="Wingdings" charset="0"/>
              <a:buChar char=""/>
              <a:defRPr/>
            </a:pPr>
            <a:r>
              <a:rPr lang="de-DE" sz="1600" dirty="0" smtClean="0">
                <a:latin typeface="Arial"/>
                <a:cs typeface="Arial"/>
              </a:rPr>
              <a:t>Außerdem erhalten die Lernenden eine vom Programm erstellte </a:t>
            </a:r>
            <a:r>
              <a:rPr lang="de-DE" sz="1600" dirty="0" smtClean="0">
                <a:solidFill>
                  <a:srgbClr val="386B9D"/>
                </a:solidFill>
                <a:latin typeface="Arial"/>
                <a:cs typeface="Arial"/>
              </a:rPr>
              <a:t>automatische Rückmeldung</a:t>
            </a:r>
            <a:r>
              <a:rPr lang="de-DE" sz="1600" dirty="0" smtClean="0">
                <a:latin typeface="Arial"/>
                <a:cs typeface="Arial"/>
              </a:rPr>
              <a:t>, wie gut sie die Aufgabe gelöst haben.</a:t>
            </a:r>
            <a:endParaRPr lang="de-DE" sz="16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Clr>
                <a:srgbClr val="386B9D"/>
              </a:buClr>
              <a:buFont typeface="Wingdings" charset="0"/>
              <a:buChar char=""/>
              <a:defRPr/>
            </a:pPr>
            <a:endParaRPr lang="de-DE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3015" name="Rechteck 16"/>
          <p:cNvSpPr>
            <a:spLocks noChangeArrowheads="1"/>
          </p:cNvSpPr>
          <p:nvPr/>
        </p:nvSpPr>
        <p:spPr bwMode="auto">
          <a:xfrm>
            <a:off x="304800" y="1657350"/>
            <a:ext cx="8534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Als Autor fügen Sie auch Ihren entsprechenden Antwortkommentar ein. </a:t>
            </a:r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381000" y="2133600"/>
            <a:ext cx="8655050" cy="2590800"/>
            <a:chOff x="192" y="1344"/>
            <a:chExt cx="5452" cy="1632"/>
          </a:xfrm>
        </p:grpSpPr>
        <p:pic>
          <p:nvPicPr>
            <p:cNvPr id="43022" name="Picture 19" descr="Folie 12_Antwortkommentar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1392"/>
              <a:ext cx="3744" cy="1584"/>
            </a:xfrm>
            <a:prstGeom prst="rect">
              <a:avLst/>
            </a:prstGeom>
            <a:noFill/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023" name="Rechteck 17"/>
            <p:cNvSpPr>
              <a:spLocks noChangeArrowheads="1"/>
            </p:cNvSpPr>
            <p:nvPr/>
          </p:nvSpPr>
          <p:spPr bwMode="auto">
            <a:xfrm>
              <a:off x="4032" y="1344"/>
              <a:ext cx="1612" cy="1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269875" indent="-269875">
                <a:lnSpc>
                  <a:spcPct val="90000"/>
                </a:lnSpc>
              </a:pP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  <a:sym typeface="Wingdings" charset="0"/>
                </a:rPr>
                <a:t> </a:t>
              </a:r>
              <a:r>
                <a:rPr lang="de-DE" sz="1600">
                  <a:latin typeface="Arial" charset="0"/>
                  <a:cs typeface="Arial" charset="0"/>
                </a:rPr>
                <a:t>Die Lernenden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können so nach der Bearbeitung der Aufgabe ihre Antworten mit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der von Ihnen vorgegebenen </a:t>
              </a:r>
              <a:br>
                <a:rPr lang="de-DE" sz="1600">
                  <a:latin typeface="Arial" charset="0"/>
                  <a:cs typeface="Arial" charset="0"/>
                </a:rPr>
              </a:br>
              <a:r>
                <a:rPr lang="de-DE" sz="1600">
                  <a:latin typeface="Arial" charset="0"/>
                  <a:cs typeface="Arial" charset="0"/>
                </a:rPr>
                <a:t>Lösung vergleichen.</a:t>
              </a:r>
            </a:p>
          </p:txBody>
        </p:sp>
      </p:grpSp>
      <p:sp>
        <p:nvSpPr>
          <p:cNvPr id="43017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43018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43019" name="Gruppierung 21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43020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43021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E7062918-F00F-1242-96BD-465F7C76DD6B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15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7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45058" name="Rectangle 5"/>
          <p:cNvSpPr>
            <a:spLocks noChangeArrowheads="1"/>
          </p:cNvSpPr>
          <p:nvPr/>
        </p:nvSpPr>
        <p:spPr bwMode="auto">
          <a:xfrm>
            <a:off x="8305800" y="6324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/>
            <a:fld id="{6C791224-9FFB-AA4B-AC2F-8873BC58DC17}" type="slidenum">
              <a:rPr lang="de-DE" sz="1400">
                <a:solidFill>
                  <a:schemeClr val="bg1"/>
                </a:solidFill>
              </a:rPr>
              <a:pPr algn="ctr"/>
              <a:t>16</a:t>
            </a:fld>
            <a:endParaRPr lang="de-DE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5059" name="Text Box 7"/>
          <p:cNvSpPr txBox="1">
            <a:spLocks noChangeArrowheads="1"/>
          </p:cNvSpPr>
          <p:nvPr/>
        </p:nvSpPr>
        <p:spPr bwMode="auto">
          <a:xfrm>
            <a:off x="381000" y="1203325"/>
            <a:ext cx="8534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Fallstruktur – Expertenkommentar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45060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5943600" y="1981200"/>
            <a:ext cx="2949575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65125" indent="-365125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>
              <a:buClr>
                <a:srgbClr val="386B9D"/>
              </a:buClr>
              <a:buFont typeface="Wingdings" charset="0"/>
              <a:buChar char=""/>
            </a:pPr>
            <a:r>
              <a:rPr lang="de-DE" sz="1600">
                <a:latin typeface="Arial" charset="0"/>
                <a:cs typeface="Arial" charset="0"/>
              </a:rPr>
              <a:t>Auf jeder Karte gibt es </a:t>
            </a:r>
            <a:br>
              <a:rPr lang="de-DE" sz="1600">
                <a:latin typeface="Arial" charset="0"/>
                <a:cs typeface="Arial" charset="0"/>
              </a:rPr>
            </a:br>
            <a:r>
              <a:rPr lang="de-DE" sz="1600">
                <a:latin typeface="Arial" charset="0"/>
                <a:cs typeface="Arial" charset="0"/>
              </a:rPr>
              <a:t>die Möglichkeit, optional einen </a:t>
            </a:r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Expertenkommentar</a:t>
            </a:r>
            <a:r>
              <a:rPr lang="de-DE" sz="1600">
                <a:latin typeface="Arial" charset="0"/>
                <a:cs typeface="Arial" charset="0"/>
              </a:rPr>
              <a:t> einzufügen. Dazu klicken </a:t>
            </a:r>
            <a:br>
              <a:rPr lang="de-DE" sz="1600">
                <a:latin typeface="Arial" charset="0"/>
                <a:cs typeface="Arial" charset="0"/>
              </a:rPr>
            </a:br>
            <a:r>
              <a:rPr lang="de-DE" sz="1600">
                <a:latin typeface="Arial" charset="0"/>
                <a:cs typeface="Arial" charset="0"/>
              </a:rPr>
              <a:t>Sie bitte auf den ent-sprechenden Reiter oben </a:t>
            </a:r>
            <a:br>
              <a:rPr lang="de-DE" sz="1600">
                <a:latin typeface="Arial" charset="0"/>
                <a:cs typeface="Arial" charset="0"/>
              </a:rPr>
            </a:br>
            <a:r>
              <a:rPr lang="de-DE" sz="1600">
                <a:latin typeface="Arial" charset="0"/>
                <a:cs typeface="Arial" charset="0"/>
              </a:rPr>
              <a:t>in der Navigationsleiste.</a:t>
            </a:r>
            <a:endParaRPr lang="de-DE" sz="16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5062" name="Picture 14" descr="Folie 13_Expertenkomment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5334000" cy="2286000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3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81000" y="4724400"/>
            <a:ext cx="5334000" cy="1981200"/>
            <a:chOff x="192" y="2928"/>
            <a:chExt cx="3360" cy="1248"/>
          </a:xfrm>
        </p:grpSpPr>
        <p:sp>
          <p:nvSpPr>
            <p:cNvPr id="52240" name="Text Box 16"/>
            <p:cNvSpPr txBox="1">
              <a:spLocks noChangeArrowheads="1"/>
            </p:cNvSpPr>
            <p:nvPr/>
          </p:nvSpPr>
          <p:spPr bwMode="auto">
            <a:xfrm>
              <a:off x="192" y="3155"/>
              <a:ext cx="3360" cy="1021"/>
            </a:xfrm>
            <a:prstGeom prst="rect">
              <a:avLst/>
            </a:prstGeom>
            <a:solidFill>
              <a:srgbClr val="EEEEEE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 eaLnBrk="1" hangingPunct="1">
                <a:lnSpc>
                  <a:spcPct val="140000"/>
                </a:lnSpc>
                <a:defRPr/>
              </a:pPr>
              <a:r>
                <a:rPr lang="de-DE" sz="1100" b="1" i="1" dirty="0" smtClean="0">
                  <a:solidFill>
                    <a:srgbClr val="386B9D"/>
                  </a:solidFill>
                  <a:latin typeface="Arial"/>
                  <a:cs typeface="Arial"/>
                </a:rPr>
                <a:t>Expertenkommentare sollten folgende Informationen enthalten:</a:t>
              </a:r>
            </a:p>
            <a:p>
              <a:pPr eaLnBrk="1" hangingPunct="1">
                <a:buFont typeface="Arial" charset="0"/>
                <a:buChar char="•"/>
                <a:defRPr/>
              </a:pPr>
              <a:r>
                <a:rPr lang="de-DE" sz="1100" b="1" i="1" dirty="0" smtClean="0">
                  <a:latin typeface="Arial"/>
                  <a:cs typeface="Arial"/>
                </a:rPr>
                <a:t> weiteres vertiefendes Hintergrundwissen</a:t>
              </a:r>
            </a:p>
            <a:p>
              <a:pPr eaLnBrk="1" hangingPunct="1">
                <a:buFont typeface="Arial" charset="0"/>
                <a:buChar char="•"/>
                <a:defRPr/>
              </a:pPr>
              <a:r>
                <a:rPr lang="de-DE" sz="1100" b="1" i="1" dirty="0" smtClean="0">
                  <a:latin typeface="Arial"/>
                  <a:cs typeface="Arial"/>
                </a:rPr>
                <a:t> Erläuterungen</a:t>
              </a:r>
            </a:p>
            <a:p>
              <a:pPr eaLnBrk="1" hangingPunct="1">
                <a:buFont typeface="Arial" charset="0"/>
                <a:buChar char="•"/>
                <a:defRPr/>
              </a:pPr>
              <a:r>
                <a:rPr lang="de-DE" sz="1100" b="1" i="1" dirty="0" smtClean="0">
                  <a:latin typeface="Arial"/>
                  <a:cs typeface="Arial"/>
                </a:rPr>
                <a:t> Beispiele</a:t>
              </a:r>
            </a:p>
            <a:p>
              <a:pPr eaLnBrk="1" hangingPunct="1">
                <a:defRPr/>
              </a:pPr>
              <a:r>
                <a:rPr lang="de-DE" sz="1100" b="1" i="1" dirty="0" smtClean="0">
                  <a:solidFill>
                    <a:srgbClr val="386B9D"/>
                  </a:solidFill>
                  <a:latin typeface="Arial"/>
                  <a:cs typeface="Arial"/>
                </a:rPr>
                <a:t>Nicht in den Expertenkommentar gehören:</a:t>
              </a:r>
            </a:p>
            <a:p>
              <a:pPr eaLnBrk="1" hangingPunct="1">
                <a:buFont typeface="Arial" charset="0"/>
                <a:buChar char="•"/>
                <a:defRPr/>
              </a:pPr>
              <a:r>
                <a:rPr lang="de-DE" sz="1100" b="1" i="1" dirty="0" smtClean="0">
                  <a:latin typeface="Arial"/>
                  <a:cs typeface="Arial"/>
                </a:rPr>
                <a:t> wichtige Informationen zum Verlauf der Fallgeschichte (gehört zum </a:t>
              </a:r>
              <a:r>
                <a:rPr lang="de-DE" sz="1100" b="1" i="1" dirty="0" err="1" smtClean="0">
                  <a:latin typeface="Arial"/>
                  <a:cs typeface="Arial"/>
                </a:rPr>
                <a:t>Infotext</a:t>
              </a:r>
              <a:r>
                <a:rPr lang="de-DE" sz="1100" b="1" i="1" dirty="0" smtClean="0">
                  <a:latin typeface="Arial"/>
                  <a:cs typeface="Arial"/>
                </a:rPr>
                <a:t>)</a:t>
              </a:r>
            </a:p>
            <a:p>
              <a:pPr eaLnBrk="1" hangingPunct="1">
                <a:buFont typeface="Arial" charset="0"/>
                <a:buChar char="•"/>
                <a:defRPr/>
              </a:pPr>
              <a:r>
                <a:rPr lang="de-DE" sz="1100" b="1" i="1" dirty="0" smtClean="0">
                  <a:latin typeface="Arial"/>
                  <a:cs typeface="Arial"/>
                </a:rPr>
                <a:t> Befunde (gehört ebenfalls zum </a:t>
              </a:r>
              <a:r>
                <a:rPr lang="de-DE" sz="1100" b="1" i="1" dirty="0" err="1" smtClean="0">
                  <a:latin typeface="Arial"/>
                  <a:cs typeface="Arial"/>
                </a:rPr>
                <a:t>Infotext</a:t>
              </a:r>
              <a:r>
                <a:rPr lang="de-DE" sz="1100" b="1" i="1" dirty="0" smtClean="0">
                  <a:latin typeface="Arial"/>
                  <a:cs typeface="Arial"/>
                </a:rPr>
                <a:t>)</a:t>
              </a:r>
            </a:p>
            <a:p>
              <a:pPr eaLnBrk="1" hangingPunct="1">
                <a:buFont typeface="Arial" charset="0"/>
                <a:buChar char="•"/>
                <a:defRPr/>
              </a:pPr>
              <a:r>
                <a:rPr lang="de-DE" sz="1100" b="1" i="1" dirty="0" smtClean="0">
                  <a:latin typeface="Arial"/>
                  <a:cs typeface="Arial"/>
                </a:rPr>
                <a:t> Kommentare zur Lösung (gehört in den Antwortkommentar)</a:t>
              </a: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100" b="1" i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100" b="1" i="1" dirty="0" smtClean="0">
                <a:latin typeface="Arial"/>
                <a:cs typeface="Arial"/>
              </a:endParaRPr>
            </a:p>
          </p:txBody>
        </p:sp>
        <p:sp>
          <p:nvSpPr>
            <p:cNvPr id="52241" name="Text Box 17"/>
            <p:cNvSpPr txBox="1">
              <a:spLocks noChangeArrowheads="1"/>
            </p:cNvSpPr>
            <p:nvPr/>
          </p:nvSpPr>
          <p:spPr bwMode="auto">
            <a:xfrm>
              <a:off x="192" y="2928"/>
              <a:ext cx="3360" cy="212"/>
            </a:xfrm>
            <a:prstGeom prst="rect">
              <a:avLst/>
            </a:prstGeom>
            <a:solidFill>
              <a:srgbClr val="386B9D"/>
            </a:solidFill>
            <a:ln w="28575">
              <a:noFill/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lIns="108000" tIns="72000" rIns="72000" bIns="0"/>
            <a:lstStyle>
              <a:lvl1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Font typeface="Wingdings" charset="0"/>
                <a:buNone/>
                <a:defRPr/>
              </a:pPr>
              <a:r>
                <a:rPr lang="de-DE" sz="1100" b="1" dirty="0" smtClean="0">
                  <a:solidFill>
                    <a:schemeClr val="bg1"/>
                  </a:solidFill>
                  <a:latin typeface="Arial"/>
                  <a:cs typeface="Arial"/>
                </a:rPr>
                <a:t>TIPPS &amp; TRICKS!</a:t>
              </a:r>
              <a:endParaRPr lang="de-DE" sz="1100" b="1" dirty="0" smtClean="0">
                <a:latin typeface="Arial"/>
                <a:cs typeface="Arial"/>
              </a:endParaRPr>
            </a:p>
            <a:p>
              <a:pPr eaLnBrk="1" hangingPunct="1">
                <a:lnSpc>
                  <a:spcPct val="90000"/>
                </a:lnSpc>
                <a:buFont typeface="Wingdings" charset="0"/>
                <a:buNone/>
                <a:defRPr/>
              </a:pPr>
              <a:endParaRPr lang="de-DE" sz="1600" b="1" dirty="0" smtClean="0">
                <a:latin typeface="Arial"/>
                <a:cs typeface="Arial"/>
              </a:endParaRPr>
            </a:p>
          </p:txBody>
        </p:sp>
      </p:grpSp>
      <p:sp>
        <p:nvSpPr>
          <p:cNvPr id="45065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45066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45067" name="Gruppierung 17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45068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45069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FB5B3857-CACE-3842-939D-9DCD2C37C936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16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47106" name="Text Box 7"/>
          <p:cNvSpPr txBox="1">
            <a:spLocks noChangeArrowheads="1"/>
          </p:cNvSpPr>
          <p:nvPr/>
        </p:nvSpPr>
        <p:spPr bwMode="auto">
          <a:xfrm>
            <a:off x="381000" y="1219200"/>
            <a:ext cx="8534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Lernmodus-Vorschau</a:t>
            </a: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  <a:p>
            <a:pPr eaLnBrk="1" hangingPunct="1"/>
            <a:endParaRPr lang="de-DE" sz="2600">
              <a:latin typeface="Arial" charset="0"/>
              <a:cs typeface="Arial" charset="0"/>
            </a:endParaRPr>
          </a:p>
        </p:txBody>
      </p:sp>
      <p:pic>
        <p:nvPicPr>
          <p:cNvPr id="47107" name="Picture 8" descr="PPT_CASUS_Netz Logo sch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16" descr="Folie 14_Vorschau_Bild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4724400" cy="4113213"/>
          </a:xfrm>
          <a:prstGeom prst="rect">
            <a:avLst/>
          </a:prstGeom>
          <a:noFill/>
          <a:ln w="25400">
            <a:solidFill>
              <a:srgbClr val="386B9D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447800" y="1981200"/>
            <a:ext cx="7445375" cy="3962400"/>
            <a:chOff x="912" y="1248"/>
            <a:chExt cx="4690" cy="2496"/>
          </a:xfrm>
        </p:grpSpPr>
        <p:sp>
          <p:nvSpPr>
            <p:cNvPr id="47119" name="Text Box 11"/>
            <p:cNvSpPr txBox="1">
              <a:spLocks noChangeArrowheads="1"/>
            </p:cNvSpPr>
            <p:nvPr/>
          </p:nvSpPr>
          <p:spPr bwMode="auto">
            <a:xfrm>
              <a:off x="3936" y="1248"/>
              <a:ext cx="1666" cy="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65125" indent="-3651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Mit Klick auf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Vorschau</a:t>
              </a:r>
              <a:r>
                <a:rPr lang="de-DE" sz="1600">
                  <a:latin typeface="Arial" charset="0"/>
                  <a:cs typeface="Arial" charset="0"/>
                </a:rPr>
                <a:t> können Sie die von Ihnen erstellte Karte in der 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Lernmodus-Vorschau</a:t>
              </a:r>
              <a:r>
                <a:rPr lang="de-DE" sz="1600">
                  <a:latin typeface="Arial" charset="0"/>
                  <a:cs typeface="Arial" charset="0"/>
                </a:rPr>
                <a:t> ansehen.</a:t>
              </a:r>
            </a:p>
          </p:txBody>
        </p:sp>
        <p:sp>
          <p:nvSpPr>
            <p:cNvPr id="47120" name="AutoShape 18"/>
            <p:cNvSpPr>
              <a:spLocks noChangeArrowheads="1"/>
            </p:cNvSpPr>
            <p:nvPr/>
          </p:nvSpPr>
          <p:spPr bwMode="auto">
            <a:xfrm rot="8667533" flipH="1">
              <a:off x="912" y="3312"/>
              <a:ext cx="720" cy="432"/>
            </a:xfrm>
            <a:prstGeom prst="leftArrow">
              <a:avLst>
                <a:gd name="adj1" fmla="val 37500"/>
                <a:gd name="adj2" fmla="val 99606"/>
              </a:avLst>
            </a:prstGeom>
            <a:solidFill>
              <a:srgbClr val="386B9D">
                <a:alpha val="30196"/>
              </a:srgbClr>
            </a:solidFill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pPr algn="ctr"/>
              <a:endParaRPr lang="de-DE" sz="1600">
                <a:latin typeface="Arial" charset="0"/>
                <a:cs typeface="Arial" charset="0"/>
              </a:endParaRPr>
            </a:p>
          </p:txBody>
        </p:sp>
      </p:grp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304800" y="2001838"/>
            <a:ext cx="8458200" cy="4159250"/>
            <a:chOff x="192" y="1261"/>
            <a:chExt cx="5328" cy="2620"/>
          </a:xfrm>
        </p:grpSpPr>
        <p:sp>
          <p:nvSpPr>
            <p:cNvPr id="47117" name="Text Box 11"/>
            <p:cNvSpPr txBox="1">
              <a:spLocks noChangeArrowheads="1"/>
            </p:cNvSpPr>
            <p:nvPr/>
          </p:nvSpPr>
          <p:spPr bwMode="auto">
            <a:xfrm>
              <a:off x="3936" y="2177"/>
              <a:ext cx="1584" cy="1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365125" indent="-365125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2pPr>
              <a:lvl3pPr marL="11430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3pPr>
              <a:lvl4pPr marL="16002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4pPr>
              <a:lvl5pPr marL="2057400" indent="-228600"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rgbClr val="8F8F8F"/>
                  </a:solidFill>
                  <a:latin typeface="Chantilly Bold" charset="0"/>
                  <a:ea typeface="ＭＳ Ｐゴシック" charset="0"/>
                </a:defRPr>
              </a:lvl9pPr>
            </a:lstStyle>
            <a:p>
              <a:pPr>
                <a:buClr>
                  <a:srgbClr val="386B9D"/>
                </a:buClr>
                <a:buFont typeface="Wingdings" charset="0"/>
                <a:buChar char=""/>
              </a:pPr>
              <a:r>
                <a:rPr lang="de-DE" sz="1600">
                  <a:latin typeface="Arial" charset="0"/>
                  <a:cs typeface="Arial" charset="0"/>
                </a:rPr>
                <a:t>In der</a:t>
              </a:r>
              <a:r>
                <a:rPr lang="de-DE" sz="1600">
                  <a:solidFill>
                    <a:srgbClr val="386B9D"/>
                  </a:solidFill>
                  <a:latin typeface="Arial" charset="0"/>
                  <a:cs typeface="Arial" charset="0"/>
                </a:rPr>
                <a:t> Lernmodus-Vorschau</a:t>
              </a:r>
              <a:r>
                <a:rPr lang="de-DE" sz="1600">
                  <a:latin typeface="Arial" charset="0"/>
                  <a:cs typeface="Arial" charset="0"/>
                </a:rPr>
                <a:t> können Sie Ihre Eingaben noch einmal einer End-kontrolle unterziehen.</a:t>
              </a:r>
            </a:p>
          </p:txBody>
        </p:sp>
        <p:pic>
          <p:nvPicPr>
            <p:cNvPr id="47118" name="Bild 3" descr="Bild 16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1261"/>
              <a:ext cx="3600" cy="2620"/>
            </a:xfrm>
            <a:prstGeom prst="rect">
              <a:avLst/>
            </a:prstGeom>
            <a:noFill/>
            <a:ln w="25400">
              <a:solidFill>
                <a:srgbClr val="386B9D">
                  <a:alpha val="50195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7111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47112" name="Rectangle 10"/>
          <p:cNvSpPr>
            <a:spLocks noChangeArrowheads="1"/>
          </p:cNvSpPr>
          <p:nvPr/>
        </p:nvSpPr>
        <p:spPr bwMode="auto">
          <a:xfrm>
            <a:off x="5257800" y="5334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700" b="1">
                <a:solidFill>
                  <a:srgbClr val="A62427"/>
                </a:solidFill>
                <a:latin typeface="Arial" charset="0"/>
                <a:cs typeface="Arial" charset="0"/>
              </a:rPr>
              <a:t> E-Learning &amp; E-Teaching</a:t>
            </a:r>
          </a:p>
        </p:txBody>
      </p:sp>
      <p:sp>
        <p:nvSpPr>
          <p:cNvPr id="47113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  <p:grpSp>
        <p:nvGrpSpPr>
          <p:cNvPr id="47114" name="Gruppierung 23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47115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47116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55267782-F537-2245-942D-73BB75DED11F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17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3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grpSp>
        <p:nvGrpSpPr>
          <p:cNvPr id="49154" name="Gruppierung 1"/>
          <p:cNvGrpSpPr>
            <a:grpSpLocks/>
          </p:cNvGrpSpPr>
          <p:nvPr/>
        </p:nvGrpSpPr>
        <p:grpSpPr bwMode="auto">
          <a:xfrm>
            <a:off x="8305800" y="6324600"/>
            <a:ext cx="457200" cy="533400"/>
            <a:chOff x="8305800" y="6324600"/>
            <a:chExt cx="457200" cy="533400"/>
          </a:xfrm>
        </p:grpSpPr>
        <p:sp>
          <p:nvSpPr>
            <p:cNvPr id="49159" name="Rectangle 5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533400"/>
            </a:xfrm>
            <a:prstGeom prst="rect">
              <a:avLst/>
            </a:prstGeom>
            <a:solidFill>
              <a:srgbClr val="386B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de-DE" sz="1800">
                <a:latin typeface="Arial" charset="0"/>
                <a:cs typeface="Arial" charset="0"/>
              </a:endParaRPr>
            </a:p>
          </p:txBody>
        </p:sp>
        <p:sp>
          <p:nvSpPr>
            <p:cNvPr id="49160" name="Rectangle 6"/>
            <p:cNvSpPr>
              <a:spLocks noChangeArrowheads="1"/>
            </p:cNvSpPr>
            <p:nvPr/>
          </p:nvSpPr>
          <p:spPr bwMode="auto">
            <a:xfrm>
              <a:off x="8305800" y="6324600"/>
              <a:ext cx="457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fld id="{2E8C722C-90CA-4B4C-9661-38C8666C7B1D}" type="slidenum">
                <a:rPr lang="de-DE" sz="1300">
                  <a:solidFill>
                    <a:schemeClr val="bg1"/>
                  </a:solidFill>
                  <a:latin typeface="Arial" charset="0"/>
                  <a:cs typeface="Arial" charset="0"/>
                </a:rPr>
                <a:pPr algn="ctr"/>
                <a:t>18</a:t>
              </a:fld>
              <a:endParaRPr lang="de-DE" sz="130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49155" name="Text Box 8"/>
          <p:cNvSpPr txBox="1">
            <a:spLocks noChangeArrowheads="1"/>
          </p:cNvSpPr>
          <p:nvPr/>
        </p:nvSpPr>
        <p:spPr bwMode="auto">
          <a:xfrm>
            <a:off x="304800" y="1889125"/>
            <a:ext cx="8534400" cy="295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8F8F8F"/>
                </a:solidFill>
                <a:latin typeface="Chantilly Bold" charset="0"/>
                <a:ea typeface="ＭＳ Ｐゴシック" charset="0"/>
              </a:defRPr>
            </a:lvl9pPr>
          </a:lstStyle>
          <a:p>
            <a:r>
              <a:rPr lang="de-DE" sz="2600">
                <a:solidFill>
                  <a:srgbClr val="386B9D"/>
                </a:solidFill>
                <a:latin typeface="Arial" charset="0"/>
                <a:cs typeface="Arial" charset="0"/>
              </a:rPr>
              <a:t>Vielen Dank für Ihre Aufmerksamkeit</a:t>
            </a:r>
            <a:endParaRPr lang="de-DE" sz="260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endParaRPr lang="de-DE" sz="1600">
              <a:latin typeface="Arial" charset="0"/>
              <a:cs typeface="Arial" charset="0"/>
            </a:endParaRPr>
          </a:p>
          <a:p>
            <a:r>
              <a:rPr lang="de-DE" sz="1600">
                <a:latin typeface="Arial" charset="0"/>
                <a:cs typeface="Arial" charset="0"/>
              </a:rPr>
              <a:t>und viel Spaß beim Erstellen von Lernfällen mit dem CASUS-Autorensystem!</a:t>
            </a:r>
          </a:p>
          <a:p>
            <a:pPr eaLnBrk="1" hangingPunct="1"/>
            <a:endParaRPr lang="de-DE" sz="1600">
              <a:latin typeface="Arial" charset="0"/>
              <a:cs typeface="Arial" charset="0"/>
            </a:endParaRPr>
          </a:p>
          <a:p>
            <a:pPr eaLnBrk="1" hangingPunct="1"/>
            <a:r>
              <a:rPr lang="de-DE" sz="1600">
                <a:latin typeface="Arial" charset="0"/>
                <a:cs typeface="Arial" charset="0"/>
              </a:rPr>
              <a:t>Weitere Informationen und eine ausführliche Anleitung zum Erstellen von Fällen mit dem CASUS-Autorensystem erhalten Sie unter </a:t>
            </a:r>
            <a:r>
              <a:rPr lang="de-DE" sz="1600">
                <a:solidFill>
                  <a:srgbClr val="386B9D"/>
                </a:solidFill>
                <a:latin typeface="Arial" charset="0"/>
                <a:cs typeface="Arial" charset="0"/>
              </a:rPr>
              <a:t>www.casus.eu </a:t>
            </a:r>
            <a:r>
              <a:rPr lang="de-DE" sz="1600">
                <a:latin typeface="Arial" charset="0"/>
                <a:cs typeface="Arial" charset="0"/>
              </a:rPr>
              <a:t>.</a:t>
            </a:r>
          </a:p>
          <a:p>
            <a:pPr eaLnBrk="1" hangingPunct="1"/>
            <a:endParaRPr lang="de-DE">
              <a:latin typeface="Arial" charset="0"/>
              <a:cs typeface="Arial" charset="0"/>
              <a:hlinkClick r:id="rId3"/>
            </a:endParaRPr>
          </a:p>
          <a:p>
            <a:pPr eaLnBrk="1" hangingPunct="1"/>
            <a:endParaRPr lang="de-DE" sz="3000" b="1">
              <a:latin typeface="Arial" charset="0"/>
              <a:cs typeface="Arial" charset="0"/>
            </a:endParaRPr>
          </a:p>
          <a:p>
            <a:endParaRPr lang="de-DE" sz="3000">
              <a:latin typeface="Arial" charset="0"/>
              <a:cs typeface="Arial" charset="0"/>
            </a:endParaRPr>
          </a:p>
        </p:txBody>
      </p:sp>
      <p:pic>
        <p:nvPicPr>
          <p:cNvPr id="49156" name="Picture 9" descr="PPT_CASUS_Autoren_St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Rectangle 10"/>
          <p:cNvSpPr>
            <a:spLocks noChangeArrowheads="1"/>
          </p:cNvSpPr>
          <p:nvPr/>
        </p:nvSpPr>
        <p:spPr bwMode="auto">
          <a:xfrm>
            <a:off x="381000" y="6594475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de-DE" sz="1300">
                <a:solidFill>
                  <a:srgbClr val="386B9D"/>
                </a:solidFill>
                <a:latin typeface="Arial" charset="0"/>
                <a:cs typeface="Arial" charset="0"/>
              </a:rPr>
              <a:t>www.instruct.de</a:t>
            </a:r>
          </a:p>
          <a:p>
            <a:pPr algn="ctr"/>
            <a:endParaRPr lang="de-DE" sz="13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49158" name="Rectangle 15"/>
          <p:cNvSpPr>
            <a:spLocks noChangeArrowheads="1"/>
          </p:cNvSpPr>
          <p:nvPr/>
        </p:nvSpPr>
        <p:spPr bwMode="auto">
          <a:xfrm>
            <a:off x="45720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>
              <a:spcAft>
                <a:spcPts val="563"/>
              </a:spcAft>
            </a:pPr>
            <a:r>
              <a:rPr lang="de-DE" sz="1000">
                <a:latin typeface="Arial" charset="0"/>
                <a:cs typeface="Arial" charset="0"/>
              </a:rPr>
              <a:t> CASUS Autorensystem 02/2012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Leere Präsentation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e Prä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A62427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>
            <a:ln>
              <a:noFill/>
            </a:ln>
            <a:solidFill>
              <a:srgbClr val="8F8F8F"/>
            </a:solidFill>
            <a:effectLst/>
            <a:latin typeface="Chantilly Bold" pitchFamily="-80" charset="0"/>
            <a:ea typeface="ＭＳ Ｐゴシック" pitchFamily="-106" charset="-128"/>
            <a:cs typeface="ＭＳ Ｐゴシック" pitchFamily="-10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A62427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>
            <a:ln>
              <a:noFill/>
            </a:ln>
            <a:solidFill>
              <a:srgbClr val="8F8F8F"/>
            </a:solidFill>
            <a:effectLst/>
            <a:latin typeface="Chantilly Bold" pitchFamily="-80" charset="0"/>
            <a:ea typeface="ＭＳ Ｐゴシック" pitchFamily="-106" charset="-128"/>
            <a:cs typeface="ＭＳ Ｐゴシック" pitchFamily="-106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1248</Words>
  <Application>Microsoft Macintosh PowerPoint</Application>
  <PresentationFormat>Bildschirmpräsentation (4:3)</PresentationFormat>
  <Paragraphs>203</Paragraphs>
  <Slides>18</Slides>
  <Notes>18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18</vt:i4>
      </vt:variant>
    </vt:vector>
  </HeadingPairs>
  <TitlesOfParts>
    <vt:vector size="25" baseType="lpstr">
      <vt:lpstr>Chantilly Bold</vt:lpstr>
      <vt:lpstr>ＭＳ Ｐゴシック</vt:lpstr>
      <vt:lpstr>Arial</vt:lpstr>
      <vt:lpstr>Times</vt:lpstr>
      <vt:lpstr>Wingdings</vt:lpstr>
      <vt:lpstr>Zapf Dingbats</vt:lpstr>
      <vt:lpstr>Leere 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Elvira Mbodji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Elvira Mbodji</dc:creator>
  <cp:lastModifiedBy>Susanne Peter</cp:lastModifiedBy>
  <cp:revision>66</cp:revision>
  <dcterms:created xsi:type="dcterms:W3CDTF">2010-07-19T10:02:34Z</dcterms:created>
  <dcterms:modified xsi:type="dcterms:W3CDTF">2012-01-31T12:05:58Z</dcterms:modified>
</cp:coreProperties>
</file>